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68" r:id="rId3"/>
    <p:sldId id="258" r:id="rId4"/>
    <p:sldId id="260" r:id="rId5"/>
    <p:sldId id="261" r:id="rId6"/>
    <p:sldId id="264" r:id="rId7"/>
    <p:sldId id="265" r:id="rId8"/>
    <p:sldId id="263" r:id="rId9"/>
    <p:sldId id="270" r:id="rId10"/>
    <p:sldId id="269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680"/>
  </p:normalViewPr>
  <p:slideViewPr>
    <p:cSldViewPr snapToGrid="0" snapToObjects="1">
      <p:cViewPr varScale="1">
        <p:scale>
          <a:sx n="91" d="100"/>
          <a:sy n="91" d="100"/>
        </p:scale>
        <p:origin x="1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896FF6-C56E-4A0A-AC96-597BBDF9FD23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684A437-D051-401C-B538-5A38CD24C083}">
      <dgm:prSet/>
      <dgm:spPr/>
      <dgm:t>
        <a:bodyPr/>
        <a:lstStyle/>
        <a:p>
          <a:r>
            <a:rPr lang="en-US"/>
            <a:t>Introduction / Overview</a:t>
          </a:r>
        </a:p>
      </dgm:t>
    </dgm:pt>
    <dgm:pt modelId="{FAD2DF57-6546-462D-BBCF-72CB8A73F7EC}" type="parTrans" cxnId="{C844E4B5-15AE-4DF1-9134-AA801E436D73}">
      <dgm:prSet/>
      <dgm:spPr/>
      <dgm:t>
        <a:bodyPr/>
        <a:lstStyle/>
        <a:p>
          <a:endParaRPr lang="en-US"/>
        </a:p>
      </dgm:t>
    </dgm:pt>
    <dgm:pt modelId="{6F136513-505C-454A-811A-60F2B61555AC}" type="sibTrans" cxnId="{C844E4B5-15AE-4DF1-9134-AA801E436D73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3D4B286C-1DDA-4BC2-B93B-1FD9F6DB9263}">
      <dgm:prSet/>
      <dgm:spPr/>
      <dgm:t>
        <a:bodyPr/>
        <a:lstStyle/>
        <a:p>
          <a:r>
            <a:rPr lang="en-US"/>
            <a:t>Business requirements</a:t>
          </a:r>
        </a:p>
      </dgm:t>
    </dgm:pt>
    <dgm:pt modelId="{0970FAE9-D888-4E27-AB86-05BF81680D45}" type="parTrans" cxnId="{FA7B9674-5523-47B6-A9B9-C1A28140B8C5}">
      <dgm:prSet/>
      <dgm:spPr/>
      <dgm:t>
        <a:bodyPr/>
        <a:lstStyle/>
        <a:p>
          <a:endParaRPr lang="en-US"/>
        </a:p>
      </dgm:t>
    </dgm:pt>
    <dgm:pt modelId="{F6494988-E137-4A61-BE3D-7BA63081E5C4}" type="sibTrans" cxnId="{FA7B9674-5523-47B6-A9B9-C1A28140B8C5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60E5FE3B-B2E1-4E4F-96E0-79EDBF35222D}">
      <dgm:prSet/>
      <dgm:spPr/>
      <dgm:t>
        <a:bodyPr/>
        <a:lstStyle/>
        <a:p>
          <a:r>
            <a:rPr lang="en-US"/>
            <a:t>Admin Privelges</a:t>
          </a:r>
        </a:p>
      </dgm:t>
    </dgm:pt>
    <dgm:pt modelId="{4EDF1405-3FE3-4B86-B7AB-9F0A6CA01DC2}" type="parTrans" cxnId="{A31991F7-899D-49CA-818C-7E1933099088}">
      <dgm:prSet/>
      <dgm:spPr/>
      <dgm:t>
        <a:bodyPr/>
        <a:lstStyle/>
        <a:p>
          <a:endParaRPr lang="en-US"/>
        </a:p>
      </dgm:t>
    </dgm:pt>
    <dgm:pt modelId="{A6D7E171-F285-4A67-8191-5EF2A7E041EE}" type="sibTrans" cxnId="{A31991F7-899D-49CA-818C-7E1933099088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10367AEA-3F93-481A-93E9-8AFF15E1EFDC}">
      <dgm:prSet/>
      <dgm:spPr/>
      <dgm:t>
        <a:bodyPr/>
        <a:lstStyle/>
        <a:p>
          <a:r>
            <a:rPr lang="en-US"/>
            <a:t>Database model</a:t>
          </a:r>
        </a:p>
      </dgm:t>
    </dgm:pt>
    <dgm:pt modelId="{FFBE043C-534E-4DC8-BF49-E9FA0180500E}" type="parTrans" cxnId="{F973C93F-550D-45E8-B0AB-C1A38B66B108}">
      <dgm:prSet/>
      <dgm:spPr/>
      <dgm:t>
        <a:bodyPr/>
        <a:lstStyle/>
        <a:p>
          <a:endParaRPr lang="en-US"/>
        </a:p>
      </dgm:t>
    </dgm:pt>
    <dgm:pt modelId="{E378E9E2-DD1C-4716-891B-6B964C11C1A7}" type="sibTrans" cxnId="{F973C93F-550D-45E8-B0AB-C1A38B66B108}">
      <dgm:prSet phldrT="04"/>
      <dgm:spPr/>
      <dgm:t>
        <a:bodyPr/>
        <a:lstStyle/>
        <a:p>
          <a:r>
            <a:rPr lang="en-US"/>
            <a:t>04</a:t>
          </a:r>
        </a:p>
      </dgm:t>
    </dgm:pt>
    <dgm:pt modelId="{6CF838BD-6B95-4DF1-BA5F-C16773BFADD2}">
      <dgm:prSet/>
      <dgm:spPr/>
      <dgm:t>
        <a:bodyPr/>
        <a:lstStyle/>
        <a:p>
          <a:r>
            <a:rPr lang="en-US"/>
            <a:t>Entities</a:t>
          </a:r>
        </a:p>
      </dgm:t>
    </dgm:pt>
    <dgm:pt modelId="{19356DA7-2235-4160-8C70-51BCD418C178}" type="parTrans" cxnId="{4AFE8A38-4B09-413E-A7CD-0B57A8749C54}">
      <dgm:prSet/>
      <dgm:spPr/>
      <dgm:t>
        <a:bodyPr/>
        <a:lstStyle/>
        <a:p>
          <a:endParaRPr lang="en-US"/>
        </a:p>
      </dgm:t>
    </dgm:pt>
    <dgm:pt modelId="{C4098934-DF7F-47ED-8AB2-FA6B6046D97C}" type="sibTrans" cxnId="{4AFE8A38-4B09-413E-A7CD-0B57A8749C54}">
      <dgm:prSet/>
      <dgm:spPr/>
      <dgm:t>
        <a:bodyPr/>
        <a:lstStyle/>
        <a:p>
          <a:endParaRPr lang="en-US"/>
        </a:p>
      </dgm:t>
    </dgm:pt>
    <dgm:pt modelId="{C9316EB2-1F74-4B3C-AB7F-0E5F5F985D6D}">
      <dgm:prSet/>
      <dgm:spPr/>
      <dgm:t>
        <a:bodyPr/>
        <a:lstStyle/>
        <a:p>
          <a:r>
            <a:rPr lang="en-US"/>
            <a:t>Attributes</a:t>
          </a:r>
        </a:p>
      </dgm:t>
    </dgm:pt>
    <dgm:pt modelId="{3126C7A7-1BF1-4ED4-A812-7AF01D1963B3}" type="parTrans" cxnId="{742C7D19-C878-4F2C-9B02-3CD4B4849247}">
      <dgm:prSet/>
      <dgm:spPr/>
      <dgm:t>
        <a:bodyPr/>
        <a:lstStyle/>
        <a:p>
          <a:endParaRPr lang="en-US"/>
        </a:p>
      </dgm:t>
    </dgm:pt>
    <dgm:pt modelId="{775F91CD-56BF-4DDC-A271-CEE0B24C44D0}" type="sibTrans" cxnId="{742C7D19-C878-4F2C-9B02-3CD4B4849247}">
      <dgm:prSet/>
      <dgm:spPr/>
      <dgm:t>
        <a:bodyPr/>
        <a:lstStyle/>
        <a:p>
          <a:endParaRPr lang="en-US"/>
        </a:p>
      </dgm:t>
    </dgm:pt>
    <dgm:pt modelId="{174A425D-1054-47D2-B3F0-49A8417A886F}">
      <dgm:prSet/>
      <dgm:spPr/>
      <dgm:t>
        <a:bodyPr/>
        <a:lstStyle/>
        <a:p>
          <a:r>
            <a:rPr lang="en-US"/>
            <a:t>Relationship matrix</a:t>
          </a:r>
        </a:p>
      </dgm:t>
    </dgm:pt>
    <dgm:pt modelId="{54F491E1-9AB4-4EAD-AB1C-2C45DDB1C6FB}" type="parTrans" cxnId="{E6949030-0777-4233-82B4-0319E055D8DC}">
      <dgm:prSet/>
      <dgm:spPr/>
      <dgm:t>
        <a:bodyPr/>
        <a:lstStyle/>
        <a:p>
          <a:endParaRPr lang="en-US"/>
        </a:p>
      </dgm:t>
    </dgm:pt>
    <dgm:pt modelId="{F3B2E028-28B7-4574-B0CB-EE4E388AE3AB}" type="sibTrans" cxnId="{E6949030-0777-4233-82B4-0319E055D8DC}">
      <dgm:prSet phldrT="05"/>
      <dgm:spPr/>
      <dgm:t>
        <a:bodyPr/>
        <a:lstStyle/>
        <a:p>
          <a:r>
            <a:rPr lang="en-US"/>
            <a:t>05</a:t>
          </a:r>
        </a:p>
      </dgm:t>
    </dgm:pt>
    <dgm:pt modelId="{BADD7EE6-61E9-FB44-98D0-D97115107DBE}" type="pres">
      <dgm:prSet presAssocID="{08896FF6-C56E-4A0A-AC96-597BBDF9FD23}" presName="Name0" presStyleCnt="0">
        <dgm:presLayoutVars>
          <dgm:animLvl val="lvl"/>
          <dgm:resizeHandles val="exact"/>
        </dgm:presLayoutVars>
      </dgm:prSet>
      <dgm:spPr/>
    </dgm:pt>
    <dgm:pt modelId="{9598E58E-4A9E-3D4B-8111-10AFE90B942E}" type="pres">
      <dgm:prSet presAssocID="{2684A437-D051-401C-B538-5A38CD24C083}" presName="compositeNode" presStyleCnt="0">
        <dgm:presLayoutVars>
          <dgm:bulletEnabled val="1"/>
        </dgm:presLayoutVars>
      </dgm:prSet>
      <dgm:spPr/>
    </dgm:pt>
    <dgm:pt modelId="{E14FB7A8-3680-ED4C-BFAD-87A3F3C2AF6D}" type="pres">
      <dgm:prSet presAssocID="{2684A437-D051-401C-B538-5A38CD24C083}" presName="bgRect" presStyleLbl="alignNode1" presStyleIdx="0" presStyleCnt="5"/>
      <dgm:spPr/>
    </dgm:pt>
    <dgm:pt modelId="{6D795F35-D402-7649-87F9-5723FF9E8B64}" type="pres">
      <dgm:prSet presAssocID="{6F136513-505C-454A-811A-60F2B61555AC}" presName="sibTransNodeRect" presStyleLbl="alignNode1" presStyleIdx="0" presStyleCnt="5">
        <dgm:presLayoutVars>
          <dgm:chMax val="0"/>
          <dgm:bulletEnabled val="1"/>
        </dgm:presLayoutVars>
      </dgm:prSet>
      <dgm:spPr/>
    </dgm:pt>
    <dgm:pt modelId="{48DC1DA1-B95D-1546-8729-A52A9BAA888D}" type="pres">
      <dgm:prSet presAssocID="{2684A437-D051-401C-B538-5A38CD24C083}" presName="nodeRect" presStyleLbl="alignNode1" presStyleIdx="0" presStyleCnt="5">
        <dgm:presLayoutVars>
          <dgm:bulletEnabled val="1"/>
        </dgm:presLayoutVars>
      </dgm:prSet>
      <dgm:spPr/>
    </dgm:pt>
    <dgm:pt modelId="{F0D83164-F81C-A749-9FD7-B72AC3AFD352}" type="pres">
      <dgm:prSet presAssocID="{6F136513-505C-454A-811A-60F2B61555AC}" presName="sibTrans" presStyleCnt="0"/>
      <dgm:spPr/>
    </dgm:pt>
    <dgm:pt modelId="{864F0D63-28C0-A840-948B-556849BCF139}" type="pres">
      <dgm:prSet presAssocID="{3D4B286C-1DDA-4BC2-B93B-1FD9F6DB9263}" presName="compositeNode" presStyleCnt="0">
        <dgm:presLayoutVars>
          <dgm:bulletEnabled val="1"/>
        </dgm:presLayoutVars>
      </dgm:prSet>
      <dgm:spPr/>
    </dgm:pt>
    <dgm:pt modelId="{A9B4D700-3AB1-F046-8545-01A286FB5E99}" type="pres">
      <dgm:prSet presAssocID="{3D4B286C-1DDA-4BC2-B93B-1FD9F6DB9263}" presName="bgRect" presStyleLbl="alignNode1" presStyleIdx="1" presStyleCnt="5"/>
      <dgm:spPr/>
    </dgm:pt>
    <dgm:pt modelId="{58E39F5A-3D7E-BB4C-B1C7-9B9AEBE77E12}" type="pres">
      <dgm:prSet presAssocID="{F6494988-E137-4A61-BE3D-7BA63081E5C4}" presName="sibTransNodeRect" presStyleLbl="alignNode1" presStyleIdx="1" presStyleCnt="5">
        <dgm:presLayoutVars>
          <dgm:chMax val="0"/>
          <dgm:bulletEnabled val="1"/>
        </dgm:presLayoutVars>
      </dgm:prSet>
      <dgm:spPr/>
    </dgm:pt>
    <dgm:pt modelId="{3DC5BCE3-5696-2F40-9ECA-07FD1833C84B}" type="pres">
      <dgm:prSet presAssocID="{3D4B286C-1DDA-4BC2-B93B-1FD9F6DB9263}" presName="nodeRect" presStyleLbl="alignNode1" presStyleIdx="1" presStyleCnt="5">
        <dgm:presLayoutVars>
          <dgm:bulletEnabled val="1"/>
        </dgm:presLayoutVars>
      </dgm:prSet>
      <dgm:spPr/>
    </dgm:pt>
    <dgm:pt modelId="{F9D2E38C-B67B-074A-90A4-B47197508D93}" type="pres">
      <dgm:prSet presAssocID="{F6494988-E137-4A61-BE3D-7BA63081E5C4}" presName="sibTrans" presStyleCnt="0"/>
      <dgm:spPr/>
    </dgm:pt>
    <dgm:pt modelId="{1C23DA57-C3E1-664D-A2CD-AA1C4E70CCCC}" type="pres">
      <dgm:prSet presAssocID="{60E5FE3B-B2E1-4E4F-96E0-79EDBF35222D}" presName="compositeNode" presStyleCnt="0">
        <dgm:presLayoutVars>
          <dgm:bulletEnabled val="1"/>
        </dgm:presLayoutVars>
      </dgm:prSet>
      <dgm:spPr/>
    </dgm:pt>
    <dgm:pt modelId="{9A8FEF09-E0FF-264F-9D00-49B916D026C1}" type="pres">
      <dgm:prSet presAssocID="{60E5FE3B-B2E1-4E4F-96E0-79EDBF35222D}" presName="bgRect" presStyleLbl="alignNode1" presStyleIdx="2" presStyleCnt="5"/>
      <dgm:spPr/>
    </dgm:pt>
    <dgm:pt modelId="{12DFD401-2C4E-8E42-A927-D78F1E4D1B7E}" type="pres">
      <dgm:prSet presAssocID="{A6D7E171-F285-4A67-8191-5EF2A7E041EE}" presName="sibTransNodeRect" presStyleLbl="alignNode1" presStyleIdx="2" presStyleCnt="5">
        <dgm:presLayoutVars>
          <dgm:chMax val="0"/>
          <dgm:bulletEnabled val="1"/>
        </dgm:presLayoutVars>
      </dgm:prSet>
      <dgm:spPr/>
    </dgm:pt>
    <dgm:pt modelId="{C314356D-370C-8648-BCEF-26A7E685AD54}" type="pres">
      <dgm:prSet presAssocID="{60E5FE3B-B2E1-4E4F-96E0-79EDBF35222D}" presName="nodeRect" presStyleLbl="alignNode1" presStyleIdx="2" presStyleCnt="5">
        <dgm:presLayoutVars>
          <dgm:bulletEnabled val="1"/>
        </dgm:presLayoutVars>
      </dgm:prSet>
      <dgm:spPr/>
    </dgm:pt>
    <dgm:pt modelId="{FD94C5FF-E1F4-6942-A639-1E83E5746D1A}" type="pres">
      <dgm:prSet presAssocID="{A6D7E171-F285-4A67-8191-5EF2A7E041EE}" presName="sibTrans" presStyleCnt="0"/>
      <dgm:spPr/>
    </dgm:pt>
    <dgm:pt modelId="{679058A6-059B-3845-819F-4A26299CAFC5}" type="pres">
      <dgm:prSet presAssocID="{10367AEA-3F93-481A-93E9-8AFF15E1EFDC}" presName="compositeNode" presStyleCnt="0">
        <dgm:presLayoutVars>
          <dgm:bulletEnabled val="1"/>
        </dgm:presLayoutVars>
      </dgm:prSet>
      <dgm:spPr/>
    </dgm:pt>
    <dgm:pt modelId="{C0232787-CF28-FD48-8491-35CCDDBBC01E}" type="pres">
      <dgm:prSet presAssocID="{10367AEA-3F93-481A-93E9-8AFF15E1EFDC}" presName="bgRect" presStyleLbl="alignNode1" presStyleIdx="3" presStyleCnt="5"/>
      <dgm:spPr/>
    </dgm:pt>
    <dgm:pt modelId="{02B3BB3F-F363-2E42-BC6D-57C354B8B8DC}" type="pres">
      <dgm:prSet presAssocID="{E378E9E2-DD1C-4716-891B-6B964C11C1A7}" presName="sibTransNodeRect" presStyleLbl="alignNode1" presStyleIdx="3" presStyleCnt="5">
        <dgm:presLayoutVars>
          <dgm:chMax val="0"/>
          <dgm:bulletEnabled val="1"/>
        </dgm:presLayoutVars>
      </dgm:prSet>
      <dgm:spPr/>
    </dgm:pt>
    <dgm:pt modelId="{904DFFCF-F8B5-ED47-8928-39EEA26041B1}" type="pres">
      <dgm:prSet presAssocID="{10367AEA-3F93-481A-93E9-8AFF15E1EFDC}" presName="nodeRect" presStyleLbl="alignNode1" presStyleIdx="3" presStyleCnt="5">
        <dgm:presLayoutVars>
          <dgm:bulletEnabled val="1"/>
        </dgm:presLayoutVars>
      </dgm:prSet>
      <dgm:spPr/>
    </dgm:pt>
    <dgm:pt modelId="{1447E6E1-9A9E-F049-813F-6CAB18D4AAC3}" type="pres">
      <dgm:prSet presAssocID="{E378E9E2-DD1C-4716-891B-6B964C11C1A7}" presName="sibTrans" presStyleCnt="0"/>
      <dgm:spPr/>
    </dgm:pt>
    <dgm:pt modelId="{5BD7E13B-EF24-6F42-8215-93DA07376455}" type="pres">
      <dgm:prSet presAssocID="{174A425D-1054-47D2-B3F0-49A8417A886F}" presName="compositeNode" presStyleCnt="0">
        <dgm:presLayoutVars>
          <dgm:bulletEnabled val="1"/>
        </dgm:presLayoutVars>
      </dgm:prSet>
      <dgm:spPr/>
    </dgm:pt>
    <dgm:pt modelId="{033BAFCA-CE4B-9D4B-87C2-48E6B9047111}" type="pres">
      <dgm:prSet presAssocID="{174A425D-1054-47D2-B3F0-49A8417A886F}" presName="bgRect" presStyleLbl="alignNode1" presStyleIdx="4" presStyleCnt="5"/>
      <dgm:spPr/>
    </dgm:pt>
    <dgm:pt modelId="{7CBD5FEE-D767-8B42-8B8E-A463A49ADB4A}" type="pres">
      <dgm:prSet presAssocID="{F3B2E028-28B7-4574-B0CB-EE4E388AE3AB}" presName="sibTransNodeRect" presStyleLbl="alignNode1" presStyleIdx="4" presStyleCnt="5">
        <dgm:presLayoutVars>
          <dgm:chMax val="0"/>
          <dgm:bulletEnabled val="1"/>
        </dgm:presLayoutVars>
      </dgm:prSet>
      <dgm:spPr/>
    </dgm:pt>
    <dgm:pt modelId="{7009A607-5015-DA43-90DD-2C81BF6FC428}" type="pres">
      <dgm:prSet presAssocID="{174A425D-1054-47D2-B3F0-49A8417A886F}" presName="nodeRect" presStyleLbl="alignNode1" presStyleIdx="4" presStyleCnt="5">
        <dgm:presLayoutVars>
          <dgm:bulletEnabled val="1"/>
        </dgm:presLayoutVars>
      </dgm:prSet>
      <dgm:spPr/>
    </dgm:pt>
  </dgm:ptLst>
  <dgm:cxnLst>
    <dgm:cxn modelId="{6C5F810D-46CC-F144-BC6B-4EADA74C25A2}" type="presOf" srcId="{E378E9E2-DD1C-4716-891B-6B964C11C1A7}" destId="{02B3BB3F-F363-2E42-BC6D-57C354B8B8DC}" srcOrd="0" destOrd="0" presId="urn:microsoft.com/office/officeart/2016/7/layout/LinearBlockProcessNumbered"/>
    <dgm:cxn modelId="{62426610-A660-D641-935E-19DB655B28E4}" type="presOf" srcId="{174A425D-1054-47D2-B3F0-49A8417A886F}" destId="{033BAFCA-CE4B-9D4B-87C2-48E6B9047111}" srcOrd="0" destOrd="0" presId="urn:microsoft.com/office/officeart/2016/7/layout/LinearBlockProcessNumbered"/>
    <dgm:cxn modelId="{A9F1A811-102B-234C-809A-260390A5EBBC}" type="presOf" srcId="{C9316EB2-1F74-4B3C-AB7F-0E5F5F985D6D}" destId="{904DFFCF-F8B5-ED47-8928-39EEA26041B1}" srcOrd="0" destOrd="2" presId="urn:microsoft.com/office/officeart/2016/7/layout/LinearBlockProcessNumbered"/>
    <dgm:cxn modelId="{742C7D19-C878-4F2C-9B02-3CD4B4849247}" srcId="{10367AEA-3F93-481A-93E9-8AFF15E1EFDC}" destId="{C9316EB2-1F74-4B3C-AB7F-0E5F5F985D6D}" srcOrd="1" destOrd="0" parTransId="{3126C7A7-1BF1-4ED4-A812-7AF01D1963B3}" sibTransId="{775F91CD-56BF-4DDC-A271-CEE0B24C44D0}"/>
    <dgm:cxn modelId="{E6949030-0777-4233-82B4-0319E055D8DC}" srcId="{08896FF6-C56E-4A0A-AC96-597BBDF9FD23}" destId="{174A425D-1054-47D2-B3F0-49A8417A886F}" srcOrd="4" destOrd="0" parTransId="{54F491E1-9AB4-4EAD-AB1C-2C45DDB1C6FB}" sibTransId="{F3B2E028-28B7-4574-B0CB-EE4E388AE3AB}"/>
    <dgm:cxn modelId="{4AFE8A38-4B09-413E-A7CD-0B57A8749C54}" srcId="{10367AEA-3F93-481A-93E9-8AFF15E1EFDC}" destId="{6CF838BD-6B95-4DF1-BA5F-C16773BFADD2}" srcOrd="0" destOrd="0" parTransId="{19356DA7-2235-4160-8C70-51BCD418C178}" sibTransId="{C4098934-DF7F-47ED-8AB2-FA6B6046D97C}"/>
    <dgm:cxn modelId="{F973C93F-550D-45E8-B0AB-C1A38B66B108}" srcId="{08896FF6-C56E-4A0A-AC96-597BBDF9FD23}" destId="{10367AEA-3F93-481A-93E9-8AFF15E1EFDC}" srcOrd="3" destOrd="0" parTransId="{FFBE043C-534E-4DC8-BF49-E9FA0180500E}" sibTransId="{E378E9E2-DD1C-4716-891B-6B964C11C1A7}"/>
    <dgm:cxn modelId="{F027DA5B-46F7-0647-B563-1F69461BF77C}" type="presOf" srcId="{6F136513-505C-454A-811A-60F2B61555AC}" destId="{6D795F35-D402-7649-87F9-5723FF9E8B64}" srcOrd="0" destOrd="0" presId="urn:microsoft.com/office/officeart/2016/7/layout/LinearBlockProcessNumbered"/>
    <dgm:cxn modelId="{E6112062-A51B-FC4D-9983-F9DED73D21EC}" type="presOf" srcId="{A6D7E171-F285-4A67-8191-5EF2A7E041EE}" destId="{12DFD401-2C4E-8E42-A927-D78F1E4D1B7E}" srcOrd="0" destOrd="0" presId="urn:microsoft.com/office/officeart/2016/7/layout/LinearBlockProcessNumbered"/>
    <dgm:cxn modelId="{3CB94B43-4CA6-F040-B8CD-7C5B4BDD6439}" type="presOf" srcId="{2684A437-D051-401C-B538-5A38CD24C083}" destId="{E14FB7A8-3680-ED4C-BFAD-87A3F3C2AF6D}" srcOrd="0" destOrd="0" presId="urn:microsoft.com/office/officeart/2016/7/layout/LinearBlockProcessNumbered"/>
    <dgm:cxn modelId="{639D784B-32E7-2E47-BAD4-4C24E1BC5592}" type="presOf" srcId="{60E5FE3B-B2E1-4E4F-96E0-79EDBF35222D}" destId="{9A8FEF09-E0FF-264F-9D00-49B916D026C1}" srcOrd="0" destOrd="0" presId="urn:microsoft.com/office/officeart/2016/7/layout/LinearBlockProcessNumbered"/>
    <dgm:cxn modelId="{DDEE204E-929C-EC40-890C-AFC5C1A0F498}" type="presOf" srcId="{F6494988-E137-4A61-BE3D-7BA63081E5C4}" destId="{58E39F5A-3D7E-BB4C-B1C7-9B9AEBE77E12}" srcOrd="0" destOrd="0" presId="urn:microsoft.com/office/officeart/2016/7/layout/LinearBlockProcessNumbered"/>
    <dgm:cxn modelId="{7901944E-0412-5E41-AA4E-9936C6D377D0}" type="presOf" srcId="{10367AEA-3F93-481A-93E9-8AFF15E1EFDC}" destId="{904DFFCF-F8B5-ED47-8928-39EEA26041B1}" srcOrd="1" destOrd="0" presId="urn:microsoft.com/office/officeart/2016/7/layout/LinearBlockProcessNumbered"/>
    <dgm:cxn modelId="{7CEC6273-118B-CA44-A272-2CDF0535E0E8}" type="presOf" srcId="{3D4B286C-1DDA-4BC2-B93B-1FD9F6DB9263}" destId="{A9B4D700-3AB1-F046-8545-01A286FB5E99}" srcOrd="0" destOrd="0" presId="urn:microsoft.com/office/officeart/2016/7/layout/LinearBlockProcessNumbered"/>
    <dgm:cxn modelId="{FA7B9674-5523-47B6-A9B9-C1A28140B8C5}" srcId="{08896FF6-C56E-4A0A-AC96-597BBDF9FD23}" destId="{3D4B286C-1DDA-4BC2-B93B-1FD9F6DB9263}" srcOrd="1" destOrd="0" parTransId="{0970FAE9-D888-4E27-AB86-05BF81680D45}" sibTransId="{F6494988-E137-4A61-BE3D-7BA63081E5C4}"/>
    <dgm:cxn modelId="{D6663675-EC5C-814C-B34B-36B43B6A84EF}" type="presOf" srcId="{F3B2E028-28B7-4574-B0CB-EE4E388AE3AB}" destId="{7CBD5FEE-D767-8B42-8B8E-A463A49ADB4A}" srcOrd="0" destOrd="0" presId="urn:microsoft.com/office/officeart/2016/7/layout/LinearBlockProcessNumbered"/>
    <dgm:cxn modelId="{9F346756-A13C-5845-88E0-C35174D11D96}" type="presOf" srcId="{174A425D-1054-47D2-B3F0-49A8417A886F}" destId="{7009A607-5015-DA43-90DD-2C81BF6FC428}" srcOrd="1" destOrd="0" presId="urn:microsoft.com/office/officeart/2016/7/layout/LinearBlockProcessNumbered"/>
    <dgm:cxn modelId="{83684A8A-4A5C-D14E-87B6-73AB626FBBEC}" type="presOf" srcId="{6CF838BD-6B95-4DF1-BA5F-C16773BFADD2}" destId="{904DFFCF-F8B5-ED47-8928-39EEA26041B1}" srcOrd="0" destOrd="1" presId="urn:microsoft.com/office/officeart/2016/7/layout/LinearBlockProcessNumbered"/>
    <dgm:cxn modelId="{C729598B-7B33-7B40-998C-54EBA1FA93D2}" type="presOf" srcId="{3D4B286C-1DDA-4BC2-B93B-1FD9F6DB9263}" destId="{3DC5BCE3-5696-2F40-9ECA-07FD1833C84B}" srcOrd="1" destOrd="0" presId="urn:microsoft.com/office/officeart/2016/7/layout/LinearBlockProcessNumbered"/>
    <dgm:cxn modelId="{FE59CBAA-19BA-0C44-88BE-40191680AB26}" type="presOf" srcId="{60E5FE3B-B2E1-4E4F-96E0-79EDBF35222D}" destId="{C314356D-370C-8648-BCEF-26A7E685AD54}" srcOrd="1" destOrd="0" presId="urn:microsoft.com/office/officeart/2016/7/layout/LinearBlockProcessNumbered"/>
    <dgm:cxn modelId="{C844E4B5-15AE-4DF1-9134-AA801E436D73}" srcId="{08896FF6-C56E-4A0A-AC96-597BBDF9FD23}" destId="{2684A437-D051-401C-B538-5A38CD24C083}" srcOrd="0" destOrd="0" parTransId="{FAD2DF57-6546-462D-BBCF-72CB8A73F7EC}" sibTransId="{6F136513-505C-454A-811A-60F2B61555AC}"/>
    <dgm:cxn modelId="{F80538C2-1637-4D4D-80B8-6BAA56FC06C2}" type="presOf" srcId="{10367AEA-3F93-481A-93E9-8AFF15E1EFDC}" destId="{C0232787-CF28-FD48-8491-35CCDDBBC01E}" srcOrd="0" destOrd="0" presId="urn:microsoft.com/office/officeart/2016/7/layout/LinearBlockProcessNumbered"/>
    <dgm:cxn modelId="{819675D8-A7F9-F744-A999-8BBC54C0EC0F}" type="presOf" srcId="{2684A437-D051-401C-B538-5A38CD24C083}" destId="{48DC1DA1-B95D-1546-8729-A52A9BAA888D}" srcOrd="1" destOrd="0" presId="urn:microsoft.com/office/officeart/2016/7/layout/LinearBlockProcessNumbered"/>
    <dgm:cxn modelId="{A31991F7-899D-49CA-818C-7E1933099088}" srcId="{08896FF6-C56E-4A0A-AC96-597BBDF9FD23}" destId="{60E5FE3B-B2E1-4E4F-96E0-79EDBF35222D}" srcOrd="2" destOrd="0" parTransId="{4EDF1405-3FE3-4B86-B7AB-9F0A6CA01DC2}" sibTransId="{A6D7E171-F285-4A67-8191-5EF2A7E041EE}"/>
    <dgm:cxn modelId="{891286FE-FA98-A149-8F38-2D3AE4BD36D0}" type="presOf" srcId="{08896FF6-C56E-4A0A-AC96-597BBDF9FD23}" destId="{BADD7EE6-61E9-FB44-98D0-D97115107DBE}" srcOrd="0" destOrd="0" presId="urn:microsoft.com/office/officeart/2016/7/layout/LinearBlockProcessNumbered"/>
    <dgm:cxn modelId="{7A8CDD4A-3417-DA4B-9835-9D3CD5D7B12A}" type="presParOf" srcId="{BADD7EE6-61E9-FB44-98D0-D97115107DBE}" destId="{9598E58E-4A9E-3D4B-8111-10AFE90B942E}" srcOrd="0" destOrd="0" presId="urn:microsoft.com/office/officeart/2016/7/layout/LinearBlockProcessNumbered"/>
    <dgm:cxn modelId="{1607E6E4-A273-1E44-AC1F-0B016DCCBE30}" type="presParOf" srcId="{9598E58E-4A9E-3D4B-8111-10AFE90B942E}" destId="{E14FB7A8-3680-ED4C-BFAD-87A3F3C2AF6D}" srcOrd="0" destOrd="0" presId="urn:microsoft.com/office/officeart/2016/7/layout/LinearBlockProcessNumbered"/>
    <dgm:cxn modelId="{F995E493-3F0E-6941-A3BA-7A3A4C89EFD6}" type="presParOf" srcId="{9598E58E-4A9E-3D4B-8111-10AFE90B942E}" destId="{6D795F35-D402-7649-87F9-5723FF9E8B64}" srcOrd="1" destOrd="0" presId="urn:microsoft.com/office/officeart/2016/7/layout/LinearBlockProcessNumbered"/>
    <dgm:cxn modelId="{4A03D0E0-8B34-7744-85A4-2A780DEDA523}" type="presParOf" srcId="{9598E58E-4A9E-3D4B-8111-10AFE90B942E}" destId="{48DC1DA1-B95D-1546-8729-A52A9BAA888D}" srcOrd="2" destOrd="0" presId="urn:microsoft.com/office/officeart/2016/7/layout/LinearBlockProcessNumbered"/>
    <dgm:cxn modelId="{8E76E3C2-845F-554A-B2BF-7411B23C2368}" type="presParOf" srcId="{BADD7EE6-61E9-FB44-98D0-D97115107DBE}" destId="{F0D83164-F81C-A749-9FD7-B72AC3AFD352}" srcOrd="1" destOrd="0" presId="urn:microsoft.com/office/officeart/2016/7/layout/LinearBlockProcessNumbered"/>
    <dgm:cxn modelId="{2142923B-630D-4E49-BA34-ECBC69E021A6}" type="presParOf" srcId="{BADD7EE6-61E9-FB44-98D0-D97115107DBE}" destId="{864F0D63-28C0-A840-948B-556849BCF139}" srcOrd="2" destOrd="0" presId="urn:microsoft.com/office/officeart/2016/7/layout/LinearBlockProcessNumbered"/>
    <dgm:cxn modelId="{2277E5C2-4130-AF43-8CD2-EF0BB90410A9}" type="presParOf" srcId="{864F0D63-28C0-A840-948B-556849BCF139}" destId="{A9B4D700-3AB1-F046-8545-01A286FB5E99}" srcOrd="0" destOrd="0" presId="urn:microsoft.com/office/officeart/2016/7/layout/LinearBlockProcessNumbered"/>
    <dgm:cxn modelId="{C181E53D-6105-D246-91CB-A45770EEAB21}" type="presParOf" srcId="{864F0D63-28C0-A840-948B-556849BCF139}" destId="{58E39F5A-3D7E-BB4C-B1C7-9B9AEBE77E12}" srcOrd="1" destOrd="0" presId="urn:microsoft.com/office/officeart/2016/7/layout/LinearBlockProcessNumbered"/>
    <dgm:cxn modelId="{4425F905-DB9D-A943-BDAE-1DC3DB4A46F9}" type="presParOf" srcId="{864F0D63-28C0-A840-948B-556849BCF139}" destId="{3DC5BCE3-5696-2F40-9ECA-07FD1833C84B}" srcOrd="2" destOrd="0" presId="urn:microsoft.com/office/officeart/2016/7/layout/LinearBlockProcessNumbered"/>
    <dgm:cxn modelId="{CBF743AC-5ABC-FE4A-A566-FE346E1333FC}" type="presParOf" srcId="{BADD7EE6-61E9-FB44-98D0-D97115107DBE}" destId="{F9D2E38C-B67B-074A-90A4-B47197508D93}" srcOrd="3" destOrd="0" presId="urn:microsoft.com/office/officeart/2016/7/layout/LinearBlockProcessNumbered"/>
    <dgm:cxn modelId="{84635C96-D9FA-CD4D-9E21-D4FF9B566DA0}" type="presParOf" srcId="{BADD7EE6-61E9-FB44-98D0-D97115107DBE}" destId="{1C23DA57-C3E1-664D-A2CD-AA1C4E70CCCC}" srcOrd="4" destOrd="0" presId="urn:microsoft.com/office/officeart/2016/7/layout/LinearBlockProcessNumbered"/>
    <dgm:cxn modelId="{C38EEC88-D645-8847-A9A2-6A6D66876338}" type="presParOf" srcId="{1C23DA57-C3E1-664D-A2CD-AA1C4E70CCCC}" destId="{9A8FEF09-E0FF-264F-9D00-49B916D026C1}" srcOrd="0" destOrd="0" presId="urn:microsoft.com/office/officeart/2016/7/layout/LinearBlockProcessNumbered"/>
    <dgm:cxn modelId="{F3AEFC17-002D-DA40-B840-5652C2533153}" type="presParOf" srcId="{1C23DA57-C3E1-664D-A2CD-AA1C4E70CCCC}" destId="{12DFD401-2C4E-8E42-A927-D78F1E4D1B7E}" srcOrd="1" destOrd="0" presId="urn:microsoft.com/office/officeart/2016/7/layout/LinearBlockProcessNumbered"/>
    <dgm:cxn modelId="{D743CF73-9D5D-564B-94A6-DDD77765CB76}" type="presParOf" srcId="{1C23DA57-C3E1-664D-A2CD-AA1C4E70CCCC}" destId="{C314356D-370C-8648-BCEF-26A7E685AD54}" srcOrd="2" destOrd="0" presId="urn:microsoft.com/office/officeart/2016/7/layout/LinearBlockProcessNumbered"/>
    <dgm:cxn modelId="{2F1FD53A-4743-624B-84E7-01A707AE439B}" type="presParOf" srcId="{BADD7EE6-61E9-FB44-98D0-D97115107DBE}" destId="{FD94C5FF-E1F4-6942-A639-1E83E5746D1A}" srcOrd="5" destOrd="0" presId="urn:microsoft.com/office/officeart/2016/7/layout/LinearBlockProcessNumbered"/>
    <dgm:cxn modelId="{B9975409-4F0F-C340-A938-81AFCDFA839F}" type="presParOf" srcId="{BADD7EE6-61E9-FB44-98D0-D97115107DBE}" destId="{679058A6-059B-3845-819F-4A26299CAFC5}" srcOrd="6" destOrd="0" presId="urn:microsoft.com/office/officeart/2016/7/layout/LinearBlockProcessNumbered"/>
    <dgm:cxn modelId="{48902CB9-EA6D-D942-9A29-F05D3C15ADF9}" type="presParOf" srcId="{679058A6-059B-3845-819F-4A26299CAFC5}" destId="{C0232787-CF28-FD48-8491-35CCDDBBC01E}" srcOrd="0" destOrd="0" presId="urn:microsoft.com/office/officeart/2016/7/layout/LinearBlockProcessNumbered"/>
    <dgm:cxn modelId="{DC7114D0-5C71-F84C-8E37-0E406D30DF87}" type="presParOf" srcId="{679058A6-059B-3845-819F-4A26299CAFC5}" destId="{02B3BB3F-F363-2E42-BC6D-57C354B8B8DC}" srcOrd="1" destOrd="0" presId="urn:microsoft.com/office/officeart/2016/7/layout/LinearBlockProcessNumbered"/>
    <dgm:cxn modelId="{4121EE75-2088-2444-AB23-A2F0C1640253}" type="presParOf" srcId="{679058A6-059B-3845-819F-4A26299CAFC5}" destId="{904DFFCF-F8B5-ED47-8928-39EEA26041B1}" srcOrd="2" destOrd="0" presId="urn:microsoft.com/office/officeart/2016/7/layout/LinearBlockProcessNumbered"/>
    <dgm:cxn modelId="{0F547D5B-9E74-D340-B122-741D1B04737C}" type="presParOf" srcId="{BADD7EE6-61E9-FB44-98D0-D97115107DBE}" destId="{1447E6E1-9A9E-F049-813F-6CAB18D4AAC3}" srcOrd="7" destOrd="0" presId="urn:microsoft.com/office/officeart/2016/7/layout/LinearBlockProcessNumbered"/>
    <dgm:cxn modelId="{1DAD606A-74F4-5A42-9575-0AAE39E18E52}" type="presParOf" srcId="{BADD7EE6-61E9-FB44-98D0-D97115107DBE}" destId="{5BD7E13B-EF24-6F42-8215-93DA07376455}" srcOrd="8" destOrd="0" presId="urn:microsoft.com/office/officeart/2016/7/layout/LinearBlockProcessNumbered"/>
    <dgm:cxn modelId="{E4ED2580-6329-FB49-9DF9-02C38C03E614}" type="presParOf" srcId="{5BD7E13B-EF24-6F42-8215-93DA07376455}" destId="{033BAFCA-CE4B-9D4B-87C2-48E6B9047111}" srcOrd="0" destOrd="0" presId="urn:microsoft.com/office/officeart/2016/7/layout/LinearBlockProcessNumbered"/>
    <dgm:cxn modelId="{60722EEF-5027-D148-BAC9-BC2492FFAB38}" type="presParOf" srcId="{5BD7E13B-EF24-6F42-8215-93DA07376455}" destId="{7CBD5FEE-D767-8B42-8B8E-A463A49ADB4A}" srcOrd="1" destOrd="0" presId="urn:microsoft.com/office/officeart/2016/7/layout/LinearBlockProcessNumbered"/>
    <dgm:cxn modelId="{C4AB6FF8-F0B0-A646-8DA1-9F733702B3FC}" type="presParOf" srcId="{5BD7E13B-EF24-6F42-8215-93DA07376455}" destId="{7009A607-5015-DA43-90DD-2C81BF6FC42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4FB7A8-3680-ED4C-BFAD-87A3F3C2AF6D}">
      <dsp:nvSpPr>
        <dsp:cNvPr id="0" name=""/>
        <dsp:cNvSpPr/>
      </dsp:nvSpPr>
      <dsp:spPr>
        <a:xfrm>
          <a:off x="5648" y="838742"/>
          <a:ext cx="1765611" cy="211873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Introduction / Overview</a:t>
          </a:r>
        </a:p>
      </dsp:txBody>
      <dsp:txXfrm>
        <a:off x="5648" y="1686236"/>
        <a:ext cx="1765611" cy="1271240"/>
      </dsp:txXfrm>
    </dsp:sp>
    <dsp:sp modelId="{6D795F35-D402-7649-87F9-5723FF9E8B64}">
      <dsp:nvSpPr>
        <dsp:cNvPr id="0" name=""/>
        <dsp:cNvSpPr/>
      </dsp:nvSpPr>
      <dsp:spPr>
        <a:xfrm>
          <a:off x="5648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01</a:t>
          </a:r>
        </a:p>
      </dsp:txBody>
      <dsp:txXfrm>
        <a:off x="5648" y="838742"/>
        <a:ext cx="1765611" cy="847493"/>
      </dsp:txXfrm>
    </dsp:sp>
    <dsp:sp modelId="{A9B4D700-3AB1-F046-8545-01A286FB5E99}">
      <dsp:nvSpPr>
        <dsp:cNvPr id="0" name=""/>
        <dsp:cNvSpPr/>
      </dsp:nvSpPr>
      <dsp:spPr>
        <a:xfrm>
          <a:off x="1912509" y="838742"/>
          <a:ext cx="1765611" cy="211873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Business requirements</a:t>
          </a:r>
        </a:p>
      </dsp:txBody>
      <dsp:txXfrm>
        <a:off x="1912509" y="1686236"/>
        <a:ext cx="1765611" cy="1271240"/>
      </dsp:txXfrm>
    </dsp:sp>
    <dsp:sp modelId="{58E39F5A-3D7E-BB4C-B1C7-9B9AEBE77E12}">
      <dsp:nvSpPr>
        <dsp:cNvPr id="0" name=""/>
        <dsp:cNvSpPr/>
      </dsp:nvSpPr>
      <dsp:spPr>
        <a:xfrm>
          <a:off x="1912509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02</a:t>
          </a:r>
        </a:p>
      </dsp:txBody>
      <dsp:txXfrm>
        <a:off x="1912509" y="838742"/>
        <a:ext cx="1765611" cy="847493"/>
      </dsp:txXfrm>
    </dsp:sp>
    <dsp:sp modelId="{9A8FEF09-E0FF-264F-9D00-49B916D026C1}">
      <dsp:nvSpPr>
        <dsp:cNvPr id="0" name=""/>
        <dsp:cNvSpPr/>
      </dsp:nvSpPr>
      <dsp:spPr>
        <a:xfrm>
          <a:off x="3819370" y="838742"/>
          <a:ext cx="1765611" cy="211873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Admin Privelges</a:t>
          </a:r>
        </a:p>
      </dsp:txBody>
      <dsp:txXfrm>
        <a:off x="3819370" y="1686236"/>
        <a:ext cx="1765611" cy="1271240"/>
      </dsp:txXfrm>
    </dsp:sp>
    <dsp:sp modelId="{12DFD401-2C4E-8E42-A927-D78F1E4D1B7E}">
      <dsp:nvSpPr>
        <dsp:cNvPr id="0" name=""/>
        <dsp:cNvSpPr/>
      </dsp:nvSpPr>
      <dsp:spPr>
        <a:xfrm>
          <a:off x="3819370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03</a:t>
          </a:r>
        </a:p>
      </dsp:txBody>
      <dsp:txXfrm>
        <a:off x="3819370" y="838742"/>
        <a:ext cx="1765611" cy="847493"/>
      </dsp:txXfrm>
    </dsp:sp>
    <dsp:sp modelId="{C0232787-CF28-FD48-8491-35CCDDBBC01E}">
      <dsp:nvSpPr>
        <dsp:cNvPr id="0" name=""/>
        <dsp:cNvSpPr/>
      </dsp:nvSpPr>
      <dsp:spPr>
        <a:xfrm>
          <a:off x="5726230" y="838742"/>
          <a:ext cx="1765611" cy="211873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Database model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Entities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Attributes</a:t>
          </a:r>
        </a:p>
      </dsp:txBody>
      <dsp:txXfrm>
        <a:off x="5726230" y="1686236"/>
        <a:ext cx="1765611" cy="1271240"/>
      </dsp:txXfrm>
    </dsp:sp>
    <dsp:sp modelId="{02B3BB3F-F363-2E42-BC6D-57C354B8B8DC}">
      <dsp:nvSpPr>
        <dsp:cNvPr id="0" name=""/>
        <dsp:cNvSpPr/>
      </dsp:nvSpPr>
      <dsp:spPr>
        <a:xfrm>
          <a:off x="5726230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04</a:t>
          </a:r>
        </a:p>
      </dsp:txBody>
      <dsp:txXfrm>
        <a:off x="5726230" y="838742"/>
        <a:ext cx="1765611" cy="847493"/>
      </dsp:txXfrm>
    </dsp:sp>
    <dsp:sp modelId="{033BAFCA-CE4B-9D4B-87C2-48E6B9047111}">
      <dsp:nvSpPr>
        <dsp:cNvPr id="0" name=""/>
        <dsp:cNvSpPr/>
      </dsp:nvSpPr>
      <dsp:spPr>
        <a:xfrm>
          <a:off x="7633091" y="838742"/>
          <a:ext cx="1765611" cy="211873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Relationship matrix</a:t>
          </a:r>
        </a:p>
      </dsp:txBody>
      <dsp:txXfrm>
        <a:off x="7633091" y="1686236"/>
        <a:ext cx="1765611" cy="1271240"/>
      </dsp:txXfrm>
    </dsp:sp>
    <dsp:sp modelId="{7CBD5FEE-D767-8B42-8B8E-A463A49ADB4A}">
      <dsp:nvSpPr>
        <dsp:cNvPr id="0" name=""/>
        <dsp:cNvSpPr/>
      </dsp:nvSpPr>
      <dsp:spPr>
        <a:xfrm>
          <a:off x="7633091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05</a:t>
          </a:r>
        </a:p>
      </dsp:txBody>
      <dsp:txXfrm>
        <a:off x="7633091" y="838742"/>
        <a:ext cx="1765611" cy="8474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tiff>
</file>

<file path=ppt/media/image19.jpe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33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28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454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3865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01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1685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998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123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9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665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4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69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3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4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99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09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39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2991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binharby.github.io/csc302_presentation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jp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://scherlund.blogspot.com/2016/07/a-library-devoted-to-educational.html" TargetMode="External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3.jpg"/><Relationship Id="rId18" Type="http://schemas.microsoft.com/office/2007/relationships/hdphoto" Target="../media/hdphoto4.wdp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hyperlink" Target="http://www.thebluediamondgallery.com/wooden-tile/e/escrow.html" TargetMode="External"/><Relationship Id="rId17" Type="http://schemas.openxmlformats.org/officeDocument/2006/relationships/image" Target="../media/image15.png"/><Relationship Id="rId2" Type="http://schemas.openxmlformats.org/officeDocument/2006/relationships/image" Target="../media/image1.jpeg"/><Relationship Id="rId16" Type="http://schemas.openxmlformats.org/officeDocument/2006/relationships/hyperlink" Target="https://pixabay.com/en/app-software-contour-settings-1013616/" TargetMode="Externa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2.jpg"/><Relationship Id="rId5" Type="http://schemas.openxmlformats.org/officeDocument/2006/relationships/image" Target="../media/image9.png"/><Relationship Id="rId15" Type="http://schemas.openxmlformats.org/officeDocument/2006/relationships/image" Target="../media/image14.jpg"/><Relationship Id="rId10" Type="http://schemas.microsoft.com/office/2007/relationships/hdphoto" Target="../media/hdphoto3.wdp"/><Relationship Id="rId19" Type="http://schemas.openxmlformats.org/officeDocument/2006/relationships/hyperlink" Target="https://www.peoplematters.in/article/strategic-hr/decoding-employee-experience-15052" TargetMode="External"/><Relationship Id="rId4" Type="http://schemas.openxmlformats.org/officeDocument/2006/relationships/hyperlink" Target="https://pixabay.com/en/court-house-government-capitol-25061/" TargetMode="External"/><Relationship Id="rId9" Type="http://schemas.openxmlformats.org/officeDocument/2006/relationships/image" Target="../media/image11.png"/><Relationship Id="rId14" Type="http://schemas.openxmlformats.org/officeDocument/2006/relationships/hyperlink" Target="http://www.freeimageslive.co.uk/free_stock_image/savings-account-jp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urismtattler.com/articles/business-and-finance/statutory-business-requirements/12518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EDF1A223-04CA-4D5A-9CE6-600407F28E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DBD6830-AE3C-D44F-9F6A-5CA435866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891" y="1822862"/>
            <a:ext cx="10860215" cy="190456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AE" dirty="0">
                <a:solidFill>
                  <a:schemeClr val="tx1"/>
                </a:solidFill>
              </a:rPr>
              <a:t>atabase Manag</a:t>
            </a:r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AE" dirty="0">
                <a:solidFill>
                  <a:schemeClr val="tx1"/>
                </a:solidFill>
              </a:rPr>
              <a:t>ment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A3DA3-9313-D545-A568-59D816BC4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9346" y="192499"/>
            <a:ext cx="4608914" cy="651005"/>
          </a:xfrm>
        </p:spPr>
        <p:txBody>
          <a:bodyPr>
            <a:normAutofit/>
          </a:bodyPr>
          <a:lstStyle/>
          <a:p>
            <a:r>
              <a:rPr lang="en-AE" dirty="0">
                <a:solidFill>
                  <a:schemeClr val="tx1"/>
                </a:solidFill>
              </a:rPr>
              <a:t>Presented for: Dr Adel Khelifi</a:t>
            </a:r>
          </a:p>
          <a:p>
            <a:endParaRPr lang="en-AE" dirty="0">
              <a:solidFill>
                <a:schemeClr val="tx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DC518C-C0AF-5846-BBC6-FF949296A0F7}"/>
              </a:ext>
            </a:extLst>
          </p:cNvPr>
          <p:cNvSpPr txBox="1">
            <a:spLocks/>
          </p:cNvSpPr>
          <p:nvPr/>
        </p:nvSpPr>
        <p:spPr>
          <a:xfrm>
            <a:off x="8521024" y="5159821"/>
            <a:ext cx="3670976" cy="16981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E" b="1" dirty="0"/>
              <a:t>Done By:</a:t>
            </a:r>
          </a:p>
          <a:p>
            <a:r>
              <a:rPr lang="en-AE" b="1" dirty="0"/>
              <a:t>Abdullah Al Ameri - 1070401</a:t>
            </a:r>
          </a:p>
          <a:p>
            <a:r>
              <a:rPr lang="en-AE" b="1" dirty="0"/>
              <a:t>Areesha Ahmed - 1049798</a:t>
            </a:r>
          </a:p>
          <a:p>
            <a:endParaRPr lang="en-AE" b="1" dirty="0"/>
          </a:p>
        </p:txBody>
      </p:sp>
    </p:spTree>
    <p:extLst>
      <p:ext uri="{BB962C8B-B14F-4D97-AF65-F5344CB8AC3E}">
        <p14:creationId xmlns:p14="http://schemas.microsoft.com/office/powerpoint/2010/main" val="2917864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B309D-FC53-4C45-AD59-CFCB7A6A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E97B4-38E8-4512-B0FF-DA25209B3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show </a:t>
            </a:r>
            <a:r>
              <a:rPr lang="en-US" dirty="0" err="1"/>
              <a:t>dbs</a:t>
            </a:r>
            <a:endParaRPr lang="en-US" dirty="0"/>
          </a:p>
          <a:p>
            <a:r>
              <a:rPr lang="en-US" dirty="0"/>
              <a:t>use </a:t>
            </a:r>
            <a:r>
              <a:rPr lang="en-US" dirty="0" err="1"/>
              <a:t>payrollsystem</a:t>
            </a:r>
            <a:endParaRPr lang="en-US" dirty="0"/>
          </a:p>
          <a:p>
            <a:r>
              <a:rPr lang="en-US" dirty="0" err="1"/>
              <a:t>db</a:t>
            </a:r>
            <a:endParaRPr lang="en-US" dirty="0"/>
          </a:p>
          <a:p>
            <a:r>
              <a:rPr lang="en-US" dirty="0" err="1"/>
              <a:t>payrollsystem</a:t>
            </a:r>
            <a:endParaRPr lang="en-US" dirty="0"/>
          </a:p>
          <a:p>
            <a:r>
              <a:rPr lang="en-US" dirty="0" err="1"/>
              <a:t>db.createUser</a:t>
            </a:r>
            <a:r>
              <a:rPr lang="en-US" dirty="0"/>
              <a:t>({</a:t>
            </a:r>
          </a:p>
          <a:p>
            <a:r>
              <a:rPr lang="en-US" dirty="0" err="1"/>
              <a:t>user:"Abdulla</a:t>
            </a:r>
            <a:r>
              <a:rPr lang="en-US" dirty="0"/>
              <a:t>",</a:t>
            </a:r>
          </a:p>
          <a:p>
            <a:r>
              <a:rPr lang="en-US" dirty="0" err="1"/>
              <a:t>pwd</a:t>
            </a:r>
            <a:r>
              <a:rPr lang="en-US" dirty="0"/>
              <a:t>:"secret",</a:t>
            </a:r>
          </a:p>
          <a:p>
            <a:r>
              <a:rPr lang="en-US" dirty="0"/>
              <a:t>roles:["</a:t>
            </a:r>
            <a:r>
              <a:rPr lang="en-US" dirty="0" err="1"/>
              <a:t>readWrite</a:t>
            </a:r>
            <a:r>
              <a:rPr lang="en-US" dirty="0"/>
              <a:t>",</a:t>
            </a:r>
            <a:r>
              <a:rPr lang="en-US" dirty="0" err="1"/>
              <a:t>dbAdmin</a:t>
            </a:r>
            <a:r>
              <a:rPr lang="en-US" dirty="0"/>
              <a:t>"]});</a:t>
            </a:r>
          </a:p>
          <a:p>
            <a:endParaRPr lang="en-US" dirty="0"/>
          </a:p>
          <a:p>
            <a:r>
              <a:rPr lang="en-US" dirty="0" err="1"/>
              <a:t>db.createCollection</a:t>
            </a:r>
            <a:r>
              <a:rPr lang="en-US" dirty="0"/>
              <a:t>("</a:t>
            </a:r>
            <a:r>
              <a:rPr lang="en-US" dirty="0" err="1"/>
              <a:t>creditCard</a:t>
            </a:r>
            <a:r>
              <a:rPr lang="en-US" dirty="0"/>
              <a:t>");</a:t>
            </a:r>
          </a:p>
          <a:p>
            <a:endParaRPr lang="en-US" dirty="0"/>
          </a:p>
          <a:p>
            <a:r>
              <a:rPr lang="en-US" dirty="0" err="1"/>
              <a:t>db.creditCard.insert</a:t>
            </a:r>
            <a:r>
              <a:rPr lang="en-US" dirty="0"/>
              <a:t>({creditCardNumber:"4555 3333 2846 2222", backNumber:"111",pwd:"secret",processingFee:0.015});</a:t>
            </a:r>
          </a:p>
          <a:p>
            <a:r>
              <a:rPr lang="en-US" dirty="0"/>
              <a:t> show collections</a:t>
            </a:r>
          </a:p>
        </p:txBody>
      </p:sp>
    </p:spTree>
    <p:extLst>
      <p:ext uri="{BB962C8B-B14F-4D97-AF65-F5344CB8AC3E}">
        <p14:creationId xmlns:p14="http://schemas.microsoft.com/office/powerpoint/2010/main" val="4031714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53C4-F9E9-415F-8049-2E8E4F986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D7132-CA68-480A-B489-10FB90595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https://binharby.github.io/csc302_presentation/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16428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26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4" name="Picture 28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5" name="Oval 30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6" name="Picture 32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7" name="Picture 34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8" name="Rectangle 36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9" name="Rectangle 38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67158-8495-4B92-BFDA-5AD247F297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5CEBF5-8612-4F43-811D-E5700AE7F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401002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700" dirty="0">
                <a:solidFill>
                  <a:schemeClr val="tx1"/>
                </a:solidFill>
              </a:rPr>
              <a:t>Thank You!</a:t>
            </a:r>
            <a:br>
              <a:rPr lang="en-US" sz="6700" dirty="0">
                <a:solidFill>
                  <a:schemeClr val="tx1"/>
                </a:solidFill>
              </a:rPr>
            </a:br>
            <a:br>
              <a:rPr lang="en-US" sz="6700" dirty="0">
                <a:solidFill>
                  <a:schemeClr val="tx1"/>
                </a:solidFill>
              </a:rPr>
            </a:br>
            <a:r>
              <a:rPr lang="en-US" sz="6700" dirty="0">
                <a:solidFill>
                  <a:schemeClr val="tx1"/>
                </a:solidFill>
              </a:rPr>
              <a:t>Please Ask if You Have Any Questions</a:t>
            </a:r>
          </a:p>
        </p:txBody>
      </p:sp>
    </p:spTree>
    <p:extLst>
      <p:ext uri="{BB962C8B-B14F-4D97-AF65-F5344CB8AC3E}">
        <p14:creationId xmlns:p14="http://schemas.microsoft.com/office/powerpoint/2010/main" val="99513259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D3FF4-8FC8-4DC8-8F49-15ACDC08B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BFE94-F2AE-46EF-8DAA-885D9F1B1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Problem:</a:t>
            </a:r>
          </a:p>
          <a:p>
            <a:pPr lvl="1"/>
            <a:r>
              <a:rPr lang="en-US" dirty="0"/>
              <a:t>low wage employees</a:t>
            </a:r>
          </a:p>
          <a:p>
            <a:pPr lvl="1"/>
            <a:r>
              <a:rPr lang="en-US" dirty="0"/>
              <a:t>High fees relative to income</a:t>
            </a:r>
          </a:p>
          <a:p>
            <a:pPr lvl="1"/>
            <a:r>
              <a:rPr lang="en-US" dirty="0"/>
              <a:t>Risk of account termination </a:t>
            </a:r>
          </a:p>
          <a:p>
            <a:pPr lvl="1"/>
            <a:r>
              <a:rPr lang="en-US" dirty="0"/>
              <a:t>Volunteers proper reward system</a:t>
            </a:r>
          </a:p>
          <a:p>
            <a:endParaRPr lang="en-US" dirty="0"/>
          </a:p>
          <a:p>
            <a:r>
              <a:rPr lang="en-US" dirty="0"/>
              <a:t>Solution: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481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olorful blocks&#10;&#10;Description automatically generated">
            <a:extLst>
              <a:ext uri="{FF2B5EF4-FFF2-40B4-BE49-F238E27FC236}">
                <a16:creationId xmlns:a16="http://schemas.microsoft.com/office/drawing/2014/main" id="{C42B8071-328F-A743-9B1C-6BDCAB8E485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-1" y="0"/>
            <a:ext cx="12191997" cy="68694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F8065A-B858-5F43-A6FB-B66DBE632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AE" b="1" u="sng" dirty="0"/>
              <a:t>Outline	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0B4729-3146-4C98-82B0-0ABE8DC8D9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220241"/>
              </p:ext>
            </p:extLst>
          </p:nvPr>
        </p:nvGraphicFramePr>
        <p:xfrm>
          <a:off x="646111" y="971549"/>
          <a:ext cx="9404352" cy="3796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540067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A50214EF-5556-D14A-ACBE-7D4C2C79D216}"/>
              </a:ext>
            </a:extLst>
          </p:cNvPr>
          <p:cNvSpPr/>
          <p:nvPr/>
        </p:nvSpPr>
        <p:spPr>
          <a:xfrm>
            <a:off x="4474368" y="1853248"/>
            <a:ext cx="3243263" cy="326829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CECD4B9-A6CE-844D-9A1C-162C6988B206}"/>
              </a:ext>
            </a:extLst>
          </p:cNvPr>
          <p:cNvSpPr/>
          <p:nvPr/>
        </p:nvSpPr>
        <p:spPr>
          <a:xfrm>
            <a:off x="5879499" y="1407830"/>
            <a:ext cx="433002" cy="453929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AF40E2BB-0836-3F41-8DB3-B06494B114C8}"/>
              </a:ext>
            </a:extLst>
          </p:cNvPr>
          <p:cNvCxnSpPr>
            <a:cxnSpLocks/>
            <a:stCxn id="12" idx="0"/>
          </p:cNvCxnSpPr>
          <p:nvPr/>
        </p:nvCxnSpPr>
        <p:spPr>
          <a:xfrm rot="5400000" flipH="1" flipV="1">
            <a:off x="6809094" y="83556"/>
            <a:ext cx="611181" cy="2037369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riangle 47">
            <a:extLst>
              <a:ext uri="{FF2B5EF4-FFF2-40B4-BE49-F238E27FC236}">
                <a16:creationId xmlns:a16="http://schemas.microsoft.com/office/drawing/2014/main" id="{9FB50212-A582-4140-A5F6-A618461D0FE6}"/>
              </a:ext>
            </a:extLst>
          </p:cNvPr>
          <p:cNvSpPr/>
          <p:nvPr/>
        </p:nvSpPr>
        <p:spPr>
          <a:xfrm rot="3163089">
            <a:off x="7268605" y="2114582"/>
            <a:ext cx="463009" cy="424510"/>
          </a:xfrm>
          <a:prstGeom prst="triangle">
            <a:avLst>
              <a:gd name="adj" fmla="val 51272"/>
            </a:avLst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5E29B004-A582-7245-B0FE-55BF7C81B08E}"/>
              </a:ext>
            </a:extLst>
          </p:cNvPr>
          <p:cNvCxnSpPr>
            <a:cxnSpLocks/>
            <a:stCxn id="48" idx="0"/>
          </p:cNvCxnSpPr>
          <p:nvPr/>
        </p:nvCxnSpPr>
        <p:spPr>
          <a:xfrm flipV="1">
            <a:off x="7672561" y="1363268"/>
            <a:ext cx="3633614" cy="83968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riangle 65">
            <a:extLst>
              <a:ext uri="{FF2B5EF4-FFF2-40B4-BE49-F238E27FC236}">
                <a16:creationId xmlns:a16="http://schemas.microsoft.com/office/drawing/2014/main" id="{7EB47226-AEC7-7F44-A76C-5B1472BB7ACB}"/>
              </a:ext>
            </a:extLst>
          </p:cNvPr>
          <p:cNvSpPr/>
          <p:nvPr/>
        </p:nvSpPr>
        <p:spPr>
          <a:xfrm rot="6237083">
            <a:off x="7640055" y="3730312"/>
            <a:ext cx="463009" cy="424510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DB1CD0EF-341E-164A-8BD8-9DDC7F7BCD96}"/>
              </a:ext>
            </a:extLst>
          </p:cNvPr>
          <p:cNvCxnSpPr>
            <a:cxnSpLocks/>
            <a:stCxn id="66" idx="0"/>
          </p:cNvCxnSpPr>
          <p:nvPr/>
        </p:nvCxnSpPr>
        <p:spPr>
          <a:xfrm flipV="1">
            <a:off x="8077553" y="3136655"/>
            <a:ext cx="3060843" cy="85708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Triangle 68">
            <a:extLst>
              <a:ext uri="{FF2B5EF4-FFF2-40B4-BE49-F238E27FC236}">
                <a16:creationId xmlns:a16="http://schemas.microsoft.com/office/drawing/2014/main" id="{E1265816-5FAB-E745-A234-6B6BEFBDE1B9}"/>
              </a:ext>
            </a:extLst>
          </p:cNvPr>
          <p:cNvSpPr/>
          <p:nvPr/>
        </p:nvSpPr>
        <p:spPr>
          <a:xfrm rot="8836675">
            <a:off x="6802375" y="4868588"/>
            <a:ext cx="433002" cy="453929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D599B2A9-1C94-2E43-9B8C-C0DAF8D12502}"/>
              </a:ext>
            </a:extLst>
          </p:cNvPr>
          <p:cNvCxnSpPr>
            <a:cxnSpLocks/>
            <a:endCxn id="69" idx="0"/>
          </p:cNvCxnSpPr>
          <p:nvPr/>
        </p:nvCxnSpPr>
        <p:spPr>
          <a:xfrm rot="10800000" flipV="1">
            <a:off x="7141565" y="5262848"/>
            <a:ext cx="4164610" cy="23650"/>
          </a:xfrm>
          <a:prstGeom prst="bentConnector4">
            <a:avLst>
              <a:gd name="adj1" fmla="val 48874"/>
              <a:gd name="adj2" fmla="val 1218896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riangle 78">
            <a:extLst>
              <a:ext uri="{FF2B5EF4-FFF2-40B4-BE49-F238E27FC236}">
                <a16:creationId xmlns:a16="http://schemas.microsoft.com/office/drawing/2014/main" id="{4C18414E-A5BF-5240-A134-717C57A5303E}"/>
              </a:ext>
            </a:extLst>
          </p:cNvPr>
          <p:cNvSpPr/>
          <p:nvPr/>
        </p:nvSpPr>
        <p:spPr>
          <a:xfrm rot="12444331">
            <a:off x="5063973" y="4917021"/>
            <a:ext cx="433002" cy="453929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3BCF5C97-753B-2B41-8A1A-A8654D2A7002}"/>
              </a:ext>
            </a:extLst>
          </p:cNvPr>
          <p:cNvCxnSpPr>
            <a:cxnSpLocks/>
            <a:stCxn id="79" idx="0"/>
          </p:cNvCxnSpPr>
          <p:nvPr/>
        </p:nvCxnSpPr>
        <p:spPr>
          <a:xfrm rot="5400000" flipH="1">
            <a:off x="2999844" y="3169317"/>
            <a:ext cx="62143" cy="4290181"/>
          </a:xfrm>
          <a:prstGeom prst="bentConnector4">
            <a:avLst>
              <a:gd name="adj1" fmla="val -367861"/>
              <a:gd name="adj2" fmla="val 51306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Triangle 88">
            <a:extLst>
              <a:ext uri="{FF2B5EF4-FFF2-40B4-BE49-F238E27FC236}">
                <a16:creationId xmlns:a16="http://schemas.microsoft.com/office/drawing/2014/main" id="{396905AB-76F8-5043-9060-46EC34BC67AC}"/>
              </a:ext>
            </a:extLst>
          </p:cNvPr>
          <p:cNvSpPr/>
          <p:nvPr/>
        </p:nvSpPr>
        <p:spPr>
          <a:xfrm rot="15273879" flipH="1">
            <a:off x="4107004" y="3781487"/>
            <a:ext cx="463009" cy="424510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90" name="Elbow Connector 89">
            <a:extLst>
              <a:ext uri="{FF2B5EF4-FFF2-40B4-BE49-F238E27FC236}">
                <a16:creationId xmlns:a16="http://schemas.microsoft.com/office/drawing/2014/main" id="{6A8C3C29-231B-CF4A-BC2F-F902F0AA5095}"/>
              </a:ext>
            </a:extLst>
          </p:cNvPr>
          <p:cNvCxnSpPr>
            <a:cxnSpLocks/>
          </p:cNvCxnSpPr>
          <p:nvPr/>
        </p:nvCxnSpPr>
        <p:spPr>
          <a:xfrm rot="10800000">
            <a:off x="959387" y="3222647"/>
            <a:ext cx="3183637" cy="82473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Triangle 93">
            <a:extLst>
              <a:ext uri="{FF2B5EF4-FFF2-40B4-BE49-F238E27FC236}">
                <a16:creationId xmlns:a16="http://schemas.microsoft.com/office/drawing/2014/main" id="{9DCF8E21-64E9-AB43-9913-6C02756B980D}"/>
              </a:ext>
            </a:extLst>
          </p:cNvPr>
          <p:cNvSpPr/>
          <p:nvPr/>
        </p:nvSpPr>
        <p:spPr>
          <a:xfrm rot="18186391" flipH="1">
            <a:off x="4359212" y="2244734"/>
            <a:ext cx="463009" cy="424510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95" name="Elbow Connector 94">
            <a:extLst>
              <a:ext uri="{FF2B5EF4-FFF2-40B4-BE49-F238E27FC236}">
                <a16:creationId xmlns:a16="http://schemas.microsoft.com/office/drawing/2014/main" id="{65B0F73E-1247-2747-9B0F-D172F5686CDB}"/>
              </a:ext>
            </a:extLst>
          </p:cNvPr>
          <p:cNvCxnSpPr>
            <a:cxnSpLocks/>
            <a:stCxn id="94" idx="0"/>
          </p:cNvCxnSpPr>
          <p:nvPr/>
        </p:nvCxnSpPr>
        <p:spPr>
          <a:xfrm rot="10800000">
            <a:off x="959387" y="1634794"/>
            <a:ext cx="3453533" cy="70626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65F670F-E2DD-024E-836A-B692ADFDB7CD}"/>
              </a:ext>
            </a:extLst>
          </p:cNvPr>
          <p:cNvSpPr/>
          <p:nvPr/>
        </p:nvSpPr>
        <p:spPr>
          <a:xfrm>
            <a:off x="4423492" y="2706561"/>
            <a:ext cx="336749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Business Overview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15D03B07-F3BA-6245-8652-C4B0E411EE3D}"/>
              </a:ext>
            </a:extLst>
          </p:cNvPr>
          <p:cNvSpPr/>
          <p:nvPr/>
        </p:nvSpPr>
        <p:spPr>
          <a:xfrm>
            <a:off x="6071770" y="368428"/>
            <a:ext cx="208582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Government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7D5CC328-79D7-504B-BC76-41E06B29152C}"/>
              </a:ext>
            </a:extLst>
          </p:cNvPr>
          <p:cNvSpPr/>
          <p:nvPr/>
        </p:nvSpPr>
        <p:spPr>
          <a:xfrm>
            <a:off x="-61640" y="1176997"/>
            <a:ext cx="301556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Program Applicant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B045543E-4B2B-3A48-81F0-4E90E2D09B78}"/>
              </a:ext>
            </a:extLst>
          </p:cNvPr>
          <p:cNvSpPr/>
          <p:nvPr/>
        </p:nvSpPr>
        <p:spPr>
          <a:xfrm>
            <a:off x="-13435" y="2760521"/>
            <a:ext cx="280397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Private Company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BE649AA8-9F9A-CB4C-9508-C903B26D625A}"/>
              </a:ext>
            </a:extLst>
          </p:cNvPr>
          <p:cNvSpPr/>
          <p:nvPr/>
        </p:nvSpPr>
        <p:spPr>
          <a:xfrm>
            <a:off x="837156" y="4852742"/>
            <a:ext cx="12554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Charity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D8F01B9B-3F52-AE48-B89B-F16DC6BF7415}"/>
              </a:ext>
            </a:extLst>
          </p:cNvPr>
          <p:cNvSpPr/>
          <p:nvPr/>
        </p:nvSpPr>
        <p:spPr>
          <a:xfrm>
            <a:off x="9223870" y="4838192"/>
            <a:ext cx="230223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Payroll Escrow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36BCB86D-5A0F-BC4A-A2DF-935DF65C354D}"/>
              </a:ext>
            </a:extLst>
          </p:cNvPr>
          <p:cNvSpPr/>
          <p:nvPr/>
        </p:nvSpPr>
        <p:spPr>
          <a:xfrm>
            <a:off x="9394280" y="2711048"/>
            <a:ext cx="233749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Payroll Record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01346FA9-56AB-4D44-91CB-5CE0563955DD}"/>
              </a:ext>
            </a:extLst>
          </p:cNvPr>
          <p:cNvSpPr/>
          <p:nvPr/>
        </p:nvSpPr>
        <p:spPr>
          <a:xfrm>
            <a:off x="8975578" y="948347"/>
            <a:ext cx="328327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 Account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1A978902-972C-6D4B-8009-E57910F67E84}"/>
              </a:ext>
            </a:extLst>
          </p:cNvPr>
          <p:cNvSpPr/>
          <p:nvPr/>
        </p:nvSpPr>
        <p:spPr>
          <a:xfrm>
            <a:off x="3268717" y="6263743"/>
            <a:ext cx="167706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Employee</a:t>
            </a:r>
          </a:p>
        </p:txBody>
      </p:sp>
      <p:sp>
        <p:nvSpPr>
          <p:cNvPr id="122" name="Triangle 121">
            <a:extLst>
              <a:ext uri="{FF2B5EF4-FFF2-40B4-BE49-F238E27FC236}">
                <a16:creationId xmlns:a16="http://schemas.microsoft.com/office/drawing/2014/main" id="{00CFFFE6-64DE-EB45-809C-FB2228743E62}"/>
              </a:ext>
            </a:extLst>
          </p:cNvPr>
          <p:cNvSpPr/>
          <p:nvPr/>
        </p:nvSpPr>
        <p:spPr>
          <a:xfrm rot="10800000">
            <a:off x="5879499" y="5127152"/>
            <a:ext cx="433002" cy="453929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123" name="Elbow Connector 122">
            <a:extLst>
              <a:ext uri="{FF2B5EF4-FFF2-40B4-BE49-F238E27FC236}">
                <a16:creationId xmlns:a16="http://schemas.microsoft.com/office/drawing/2014/main" id="{4E5A352E-C02E-6341-8D76-66B62BAA3844}"/>
              </a:ext>
            </a:extLst>
          </p:cNvPr>
          <p:cNvCxnSpPr>
            <a:cxnSpLocks/>
            <a:endCxn id="122" idx="0"/>
          </p:cNvCxnSpPr>
          <p:nvPr/>
        </p:nvCxnSpPr>
        <p:spPr>
          <a:xfrm flipV="1">
            <a:off x="3311931" y="5581081"/>
            <a:ext cx="2784069" cy="1100000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24" name="Picture 5123" descr="Logo&#10;&#10;Description automatically generated">
            <a:extLst>
              <a:ext uri="{FF2B5EF4-FFF2-40B4-BE49-F238E27FC236}">
                <a16:creationId xmlns:a16="http://schemas.microsoft.com/office/drawing/2014/main" id="{5B50EA5E-9184-4741-82F4-3073ACBA67A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133369" y="246631"/>
            <a:ext cx="480660" cy="460207"/>
          </a:xfrm>
          <a:prstGeom prst="rect">
            <a:avLst/>
          </a:prstGeom>
          <a:ln>
            <a:noFill/>
          </a:ln>
        </p:spPr>
      </p:pic>
      <p:pic>
        <p:nvPicPr>
          <p:cNvPr id="5125" name="Picture 4" descr="Charity Images | Free Vectors, Stock Photos &amp; PSD">
            <a:extLst>
              <a:ext uri="{FF2B5EF4-FFF2-40B4-BE49-F238E27FC236}">
                <a16:creationId xmlns:a16="http://schemas.microsoft.com/office/drawing/2014/main" id="{D68FB2EC-2A7E-4342-9DFA-1165E5C725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36686" y1="58284" x2="36686" y2="58284"/>
                        <a14:foregroundMark x1="61538" y1="58580" x2="61538" y2="58580"/>
                        <a14:backgroundMark x1="35799" y1="30473" x2="35799" y2="304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046" t="28421" r="20303" b="27956"/>
          <a:stretch/>
        </p:blipFill>
        <p:spPr bwMode="auto">
          <a:xfrm>
            <a:off x="104984" y="4888547"/>
            <a:ext cx="773835" cy="5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Private company limited by guarantee Limited company Corporation Private  company limited by shares, corporate transparent background PNG clipart |  HiClipart">
            <a:extLst>
              <a:ext uri="{FF2B5EF4-FFF2-40B4-BE49-F238E27FC236}">
                <a16:creationId xmlns:a16="http://schemas.microsoft.com/office/drawing/2014/main" id="{2FDE1967-86B1-C14B-8809-BE730F7C3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363" b="89590" l="2625" r="94750">
                        <a14:foregroundMark x1="7125" y1="34069" x2="7125" y2="34069"/>
                        <a14:foregroundMark x1="2625" y1="26183" x2="2625" y2="26183"/>
                        <a14:foregroundMark x1="31750" y1="7886" x2="31750" y2="7886"/>
                        <a14:foregroundMark x1="51875" y1="6940" x2="51875" y2="6940"/>
                        <a14:foregroundMark x1="73125" y1="5678" x2="73125" y2="5678"/>
                        <a14:foregroundMark x1="90000" y1="23659" x2="90000" y2="23659"/>
                        <a14:foregroundMark x1="91000" y1="44795" x2="91000" y2="44795"/>
                        <a14:foregroundMark x1="89125" y1="37539" x2="89125" y2="37539"/>
                        <a14:foregroundMark x1="83500" y1="50158" x2="86625" y2="38486"/>
                        <a14:foregroundMark x1="86625" y1="38486" x2="90375" y2="51420"/>
                        <a14:foregroundMark x1="90375" y1="51420" x2="90750" y2="55205"/>
                        <a14:foregroundMark x1="31500" y1="5363" x2="31500" y2="5363"/>
                        <a14:foregroundMark x1="93750" y1="78549" x2="93750" y2="78549"/>
                        <a14:foregroundMark x1="94750" y1="46688" x2="94750" y2="46688"/>
                        <a14:foregroundMark x1="94750" y1="46688" x2="94750" y2="46688"/>
                        <a14:backgroundMark x1="18750" y1="55836" x2="18750" y2="55836"/>
                        <a14:backgroundMark x1="34875" y1="39748" x2="34875" y2="39748"/>
                        <a14:backgroundMark x1="69500" y1="41640" x2="69500" y2="416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0" y="3301841"/>
            <a:ext cx="1364303" cy="540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5,295 Payroll Photos - Free &amp; Royalty-Free Stock Photos from Dreamstime">
            <a:extLst>
              <a:ext uri="{FF2B5EF4-FFF2-40B4-BE49-F238E27FC236}">
                <a16:creationId xmlns:a16="http://schemas.microsoft.com/office/drawing/2014/main" id="{C9ADE135-2007-D64B-AEC4-FE8CCBCF04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7000" y1="60863" x2="47000" y2="60863"/>
                        <a14:foregroundMark x1="24250" y1="49307" x2="24250" y2="49307"/>
                        <a14:foregroundMark x1="22875" y1="53313" x2="26125" y2="46225"/>
                        <a14:foregroundMark x1="33875" y1="50077" x2="43375" y2="65023"/>
                        <a14:foregroundMark x1="43375" y1="65023" x2="45500" y2="66718"/>
                        <a14:foregroundMark x1="49000" y1="53775" x2="50625" y2="61325"/>
                        <a14:foregroundMark x1="50625" y1="61325" x2="55750" y2="68413"/>
                        <a14:foregroundMark x1="55750" y1="68413" x2="57375" y2="69183"/>
                        <a14:foregroundMark x1="59375" y1="56394" x2="68250" y2="64407"/>
                        <a14:foregroundMark x1="68250" y1="64407" x2="67500" y2="59630"/>
                        <a14:foregroundMark x1="65500" y1="85824" x2="65500" y2="85824"/>
                        <a14:foregroundMark x1="26625" y1="76425" x2="26625" y2="76425"/>
                        <a14:foregroundMark x1="38875" y1="80894" x2="38875" y2="80894"/>
                        <a14:foregroundMark x1="43125" y1="87057" x2="32250" y2="75501"/>
                        <a14:foregroundMark x1="32250" y1="75501" x2="27750" y2="65948"/>
                        <a14:foregroundMark x1="27750" y1="65948" x2="27250" y2="58552"/>
                        <a14:foregroundMark x1="27250" y1="58552" x2="40625" y2="48998"/>
                        <a14:foregroundMark x1="40625" y1="48998" x2="57375" y2="50847"/>
                        <a14:foregroundMark x1="57375" y1="50847" x2="68375" y2="50231"/>
                        <a14:foregroundMark x1="68375" y1="50231" x2="71500" y2="57319"/>
                        <a14:foregroundMark x1="71500" y1="57319" x2="71875" y2="79507"/>
                        <a14:foregroundMark x1="71875" y1="79507" x2="67500" y2="85824"/>
                        <a14:foregroundMark x1="67500" y1="85824" x2="61250" y2="88136"/>
                        <a14:foregroundMark x1="61250" y1="88136" x2="42125" y2="85978"/>
                        <a14:foregroundMark x1="66250" y1="47920" x2="72250" y2="47766"/>
                        <a14:foregroundMark x1="72250" y1="47766" x2="73250" y2="67643"/>
                        <a14:foregroundMark x1="74750" y1="61325" x2="75125" y2="75193"/>
                        <a14:foregroundMark x1="34375" y1="61479" x2="34250" y2="69492"/>
                        <a14:foregroundMark x1="34250" y1="69492" x2="49000" y2="80586"/>
                        <a14:foregroundMark x1="58875" y1="65023" x2="58875" y2="650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85" t="9913" r="9708" b="8665"/>
          <a:stretch/>
        </p:blipFill>
        <p:spPr bwMode="auto">
          <a:xfrm>
            <a:off x="11019122" y="3096685"/>
            <a:ext cx="1047188" cy="857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9" name="Picture 5128" descr="A picture containing table, wooden, board, sitting&#10;&#10;Description automatically generated">
            <a:extLst>
              <a:ext uri="{FF2B5EF4-FFF2-40B4-BE49-F238E27FC236}">
                <a16:creationId xmlns:a16="http://schemas.microsoft.com/office/drawing/2014/main" id="{3843FAFD-0403-DA42-9DC8-C4A6A7DD502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10749773" y="5324336"/>
            <a:ext cx="982006" cy="654671"/>
          </a:xfrm>
          <a:prstGeom prst="rect">
            <a:avLst/>
          </a:prstGeom>
        </p:spPr>
      </p:pic>
      <p:pic>
        <p:nvPicPr>
          <p:cNvPr id="5132" name="Picture 5131" descr="A hand holding a coin&#10;&#10;Description automatically generated">
            <a:extLst>
              <a:ext uri="{FF2B5EF4-FFF2-40B4-BE49-F238E27FC236}">
                <a16:creationId xmlns:a16="http://schemas.microsoft.com/office/drawing/2014/main" id="{FDBED09A-B49B-7C41-B73D-D3759A759DA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11007418" y="1426284"/>
            <a:ext cx="1026051" cy="681362"/>
          </a:xfrm>
          <a:prstGeom prst="rect">
            <a:avLst/>
          </a:prstGeom>
        </p:spPr>
      </p:pic>
      <p:pic>
        <p:nvPicPr>
          <p:cNvPr id="5135" name="Picture 5134" descr="A calculator sitting on top of a remote control&#10;&#10;Description automatically generated">
            <a:extLst>
              <a:ext uri="{FF2B5EF4-FFF2-40B4-BE49-F238E27FC236}">
                <a16:creationId xmlns:a16="http://schemas.microsoft.com/office/drawing/2014/main" id="{B592CC99-A2D3-1341-A009-5C4C9F50A44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104014" y="1678210"/>
            <a:ext cx="984265" cy="676682"/>
          </a:xfrm>
          <a:prstGeom prst="rect">
            <a:avLst/>
          </a:prstGeom>
        </p:spPr>
      </p:pic>
      <p:pic>
        <p:nvPicPr>
          <p:cNvPr id="5140" name="Picture 5139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7266BE3C-10D7-1041-9767-6F36583F0BBA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972" b="90598" l="9936" r="89904">
                        <a14:foregroundMark x1="35897" y1="12251" x2="35897" y2="12251"/>
                        <a14:foregroundMark x1="31250" y1="73219" x2="31250" y2="73219"/>
                        <a14:foregroundMark x1="66346" y1="76353" x2="66346" y2="76353"/>
                        <a14:foregroundMark x1="52724" y1="76923" x2="52724" y2="76923"/>
                        <a14:foregroundMark x1="56731" y1="90598" x2="56731" y2="90598"/>
                        <a14:foregroundMark x1="42308" y1="89174" x2="42308" y2="89174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9"/>
              </a:ext>
            </a:extLst>
          </a:blip>
          <a:srcRect l="28650" r="27771"/>
          <a:stretch/>
        </p:blipFill>
        <p:spPr>
          <a:xfrm>
            <a:off x="2714316" y="6085920"/>
            <a:ext cx="633198" cy="81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0353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9362849A-570D-49DB-954C-63F144E88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CA42011-E478-428B-9D15-A98E338BF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Freeform 7">
            <a:extLst>
              <a:ext uri="{FF2B5EF4-FFF2-40B4-BE49-F238E27FC236}">
                <a16:creationId xmlns:a16="http://schemas.microsoft.com/office/drawing/2014/main" id="{9ED2773C-FE51-4632-BA46-036BDCDA6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ED3EB8-EE27-BB45-9F90-2E277C0EE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AE" b="1" u="sng">
                <a:solidFill>
                  <a:srgbClr val="EBEBEB"/>
                </a:solidFill>
              </a:rPr>
              <a:t>Business Requirements</a:t>
            </a:r>
          </a:p>
        </p:txBody>
      </p:sp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E02F9158-C4C2-46A8-BE73-A4F77E139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Picture 4" descr="A picture containing table, remote, laying&#10;&#10;Description automatically generated">
            <a:extLst>
              <a:ext uri="{FF2B5EF4-FFF2-40B4-BE49-F238E27FC236}">
                <a16:creationId xmlns:a16="http://schemas.microsoft.com/office/drawing/2014/main" id="{7E6526EE-A0D0-8E4A-8A53-E41AD5CFF7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000" r="-1" b="-1"/>
          <a:stretch/>
        </p:blipFill>
        <p:spPr>
          <a:xfrm>
            <a:off x="653484" y="2846021"/>
            <a:ext cx="5451627" cy="3066537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681FD-5490-2D4A-8D9B-C3936370D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0866" y="2402308"/>
            <a:ext cx="5651849" cy="4052544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1. Requires Government approval to run the Program.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2. The Applicants have to be either from a Private Company or/and Charity.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3. Employees/Volunteers in Private Company or Charity should have a minimum salary of 1000AED.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4. All employees payroll information is saved in the Payroll Record System to help with the program.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5. Each applicant must have a signle escrow account. </a:t>
            </a:r>
          </a:p>
        </p:txBody>
      </p:sp>
    </p:spTree>
    <p:extLst>
      <p:ext uri="{BB962C8B-B14F-4D97-AF65-F5344CB8AC3E}">
        <p14:creationId xmlns:p14="http://schemas.microsoft.com/office/powerpoint/2010/main" val="1156959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3B590-F64C-8640-825E-09A5633C8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AE" b="1" u="sng"/>
              <a:t>Admin Priveleges</a:t>
            </a:r>
            <a:endParaRPr lang="en-AE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345A9-82C7-D441-8CC7-BBDF4A156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/>
          </a:bodyPr>
          <a:lstStyle/>
          <a:p>
            <a:r>
              <a:rPr lang="en-AE"/>
              <a:t>Highest priveleges are provided to government employees.</a:t>
            </a:r>
          </a:p>
          <a:p>
            <a:pPr lvl="1"/>
            <a:r>
              <a:rPr lang="en-AE"/>
              <a:t>Full freedom to add/drop business related entities and attributes.</a:t>
            </a:r>
          </a:p>
          <a:p>
            <a:r>
              <a:rPr lang="en-AE"/>
              <a:t>Selected Employees have limited priveleges to update and change payroll data.</a:t>
            </a:r>
          </a:p>
          <a:p>
            <a:r>
              <a:rPr lang="en-AE"/>
              <a:t>Volunteers and most employees do not have admin priveleges.</a:t>
            </a:r>
          </a:p>
          <a:p>
            <a:endParaRPr lang="en-AE" dirty="0"/>
          </a:p>
        </p:txBody>
      </p:sp>
      <p:pic>
        <p:nvPicPr>
          <p:cNvPr id="6146" name="Picture 2" descr="What Is Privilege Escalation and Why Is It Important? | Netsparker">
            <a:extLst>
              <a:ext uri="{FF2B5EF4-FFF2-40B4-BE49-F238E27FC236}">
                <a16:creationId xmlns:a16="http://schemas.microsoft.com/office/drawing/2014/main" id="{93B88029-EF7D-CE4F-B514-F0B513E6B0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94"/>
          <a:stretch/>
        </p:blipFill>
        <p:spPr bwMode="auto">
          <a:xfrm>
            <a:off x="6091916" y="2146199"/>
            <a:ext cx="5451627" cy="400821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177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6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7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9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8C07D55-12D8-D847-A9AD-032CC7F2E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798"/>
            <a:ext cx="528638" cy="6858797"/>
          </a:xfr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200" dirty="0"/>
              <a:t>D</a:t>
            </a:r>
            <a:br>
              <a:rPr lang="en-US" sz="3200" dirty="0"/>
            </a:br>
            <a:r>
              <a:rPr lang="en-US" sz="3200" dirty="0"/>
              <a:t>A</a:t>
            </a:r>
            <a:br>
              <a:rPr lang="en-US" sz="3200" dirty="0"/>
            </a:br>
            <a:r>
              <a:rPr lang="en-US" sz="3200" dirty="0"/>
              <a:t>T</a:t>
            </a:r>
            <a:br>
              <a:rPr lang="en-US" sz="3200" dirty="0"/>
            </a:br>
            <a:r>
              <a:rPr lang="en-US" sz="3200" dirty="0"/>
              <a:t>A</a:t>
            </a:r>
            <a:br>
              <a:rPr lang="en-US" sz="3200" dirty="0"/>
            </a:br>
            <a:r>
              <a:rPr lang="en-US" sz="3200" dirty="0"/>
              <a:t>B</a:t>
            </a:r>
            <a:br>
              <a:rPr lang="en-US" sz="3200" dirty="0"/>
            </a:br>
            <a:r>
              <a:rPr lang="en-US" sz="3200" dirty="0"/>
              <a:t>A</a:t>
            </a:r>
            <a:br>
              <a:rPr lang="en-US" sz="3200" dirty="0"/>
            </a:br>
            <a:r>
              <a:rPr lang="en-US" sz="3200" dirty="0"/>
              <a:t>S</a:t>
            </a:r>
            <a:br>
              <a:rPr lang="en-US" sz="3200" dirty="0"/>
            </a:br>
            <a:r>
              <a:rPr lang="en-US" sz="3200" dirty="0"/>
              <a:t>E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M</a:t>
            </a:r>
            <a:br>
              <a:rPr lang="en-US" sz="3200" dirty="0"/>
            </a:br>
            <a:r>
              <a:rPr lang="en-US" sz="3200" dirty="0"/>
              <a:t>O</a:t>
            </a:r>
            <a:br>
              <a:rPr lang="en-US" sz="3200" dirty="0"/>
            </a:br>
            <a:r>
              <a:rPr lang="en-US" sz="3200" dirty="0"/>
              <a:t>D</a:t>
            </a:r>
            <a:br>
              <a:rPr lang="en-US" sz="3200" dirty="0"/>
            </a:br>
            <a:r>
              <a:rPr lang="en-US" sz="3200" dirty="0"/>
              <a:t>E</a:t>
            </a:r>
            <a:br>
              <a:rPr lang="en-US" sz="3200" dirty="0"/>
            </a:br>
            <a:r>
              <a:rPr lang="en-US" sz="3200" dirty="0"/>
              <a:t>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D0A0B1-3426-1C4B-BCCD-C79276791B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638" y="0"/>
            <a:ext cx="116633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26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38094-E62E-2A40-BF7E-891B24719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5354" y="0"/>
            <a:ext cx="5791521" cy="828675"/>
          </a:xfrm>
        </p:spPr>
        <p:txBody>
          <a:bodyPr>
            <a:normAutofit/>
          </a:bodyPr>
          <a:lstStyle/>
          <a:p>
            <a:pPr algn="ctr"/>
            <a:r>
              <a:rPr lang="en-AE" sz="4000" u="sng" dirty="0"/>
              <a:t>RELATIONSHIP MATRIX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C29A0BC-C837-F947-A6AA-BAE639BDBD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2896244"/>
              </p:ext>
            </p:extLst>
          </p:nvPr>
        </p:nvGraphicFramePr>
        <p:xfrm>
          <a:off x="0" y="677864"/>
          <a:ext cx="12180440" cy="64436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80440">
                  <a:extLst>
                    <a:ext uri="{9D8B030D-6E8A-4147-A177-3AD203B41FA5}">
                      <a16:colId xmlns:a16="http://schemas.microsoft.com/office/drawing/2014/main" val="2904009638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32049559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128879998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436131324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146346087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46275927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80377729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979123634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96262012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320522249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178882116"/>
                    </a:ext>
                  </a:extLst>
                </a:gridCol>
              </a:tblGrid>
              <a:tr h="826323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GOVERNMENT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PROGRAM APPLICANT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PRIVATE COMPANY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CHARITY COMPANY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EMPLOYEES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CONTACT INFO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PAYROLL ENTITY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PAYROLL RECORD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APPLICATION ACCOUNT</a:t>
                      </a:r>
                      <a:endParaRPr lang="en-AE" sz="16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400" b="0" i="1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CREDIT CARD ACCOUNT</a:t>
                      </a:r>
                      <a:endParaRPr lang="en-AE" sz="1400" b="0" i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498703155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GOVERNMENT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AUTHORIZES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538529893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PROGRAM APPLICANT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AUTHORIZED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HAS USERS FROM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HAS USERS FROM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HAS ALL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816511162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PRIVATE COMPANY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APPLIES FOR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GIVES INFORMATION TO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3948030193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CHARITY COMPANY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APPLIES FOR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GIVES INFORMATION TO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059746960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EMPLOYEES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814578269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CONTACT INFO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3492935164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PAYROLL ENTITY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4127261804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PAYROLL RECORD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HIRE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100981821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APPLICATION ACCOUNT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UPDATED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523213024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CREDIT CARD ACCOUNT</a:t>
                      </a:r>
                      <a:endParaRPr lang="en-AE" sz="1400" b="0" i="1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3851987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390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610D5-E4FB-44FE-92FE-E40AD7BBD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CCED7-A837-4596-8E9A-083227B0A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create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table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GOVERNMENT_PROGRAM (</a:t>
            </a:r>
            <a:endParaRPr lang="en-US" b="0" dirty="0">
              <a:solidFill>
                <a:srgbClr val="F5F2F8"/>
              </a:solidFill>
              <a:effectLst/>
              <a:latin typeface="Courier Prime Code, Consolas, Monaco,  Courier New"/>
            </a:endParaRPr>
          </a:p>
          <a:p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 </a:t>
            </a:r>
            <a:r>
              <a:rPr lang="en-US" b="0" dirty="0" err="1">
                <a:solidFill>
                  <a:srgbClr val="9B5FE0"/>
                </a:solidFill>
                <a:effectLst/>
                <a:latin typeface="Courier Prime Code, Consolas, Monaco,  Courier New"/>
              </a:rPr>
              <a:t>program_id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       </a:t>
            </a:r>
            <a:r>
              <a:rPr lang="en-US" b="1" dirty="0">
                <a:solidFill>
                  <a:srgbClr val="0AACC5"/>
                </a:solidFill>
                <a:effectLst/>
                <a:latin typeface="Courier Prime Code, Consolas, Monaco,  Courier New"/>
              </a:rPr>
              <a:t>number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(</a:t>
            </a:r>
            <a:r>
              <a:rPr lang="en-US" b="0" dirty="0">
                <a:solidFill>
                  <a:srgbClr val="D8B7FD"/>
                </a:solidFill>
                <a:effectLst/>
                <a:latin typeface="Courier Prime Code, Consolas, Monaco,  Courier New"/>
              </a:rPr>
              <a:t>12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)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GENERATED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ALWAYS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as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IDENTITY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(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START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with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0" dirty="0">
                <a:solidFill>
                  <a:srgbClr val="D8B7FD"/>
                </a:solidFill>
                <a:effectLst/>
                <a:latin typeface="Courier Prime Code, Consolas, Monaco,  Courier New"/>
              </a:rPr>
              <a:t>100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INCREMENT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by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0" dirty="0">
                <a:solidFill>
                  <a:srgbClr val="D8B7FD"/>
                </a:solidFill>
                <a:effectLst/>
                <a:latin typeface="Courier Prime Code, Consolas, Monaco,  Courier New"/>
              </a:rPr>
              <a:t>1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),</a:t>
            </a:r>
            <a:endParaRPr lang="en-US" b="0" dirty="0">
              <a:solidFill>
                <a:srgbClr val="F5F2F8"/>
              </a:solidFill>
              <a:effectLst/>
              <a:latin typeface="Courier Prime Code, Consolas, Monaco,  Courier New"/>
            </a:endParaRPr>
          </a:p>
          <a:p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 </a:t>
            </a:r>
            <a:r>
              <a:rPr lang="en-US" b="0" dirty="0" err="1">
                <a:solidFill>
                  <a:srgbClr val="9B5FE0"/>
                </a:solidFill>
                <a:effectLst/>
                <a:latin typeface="Courier Prime Code, Consolas, Monaco,  Courier New"/>
              </a:rPr>
              <a:t>program_name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         </a:t>
            </a:r>
            <a:r>
              <a:rPr lang="en-US" b="1" dirty="0">
                <a:solidFill>
                  <a:srgbClr val="0AACC5"/>
                </a:solidFill>
                <a:effectLst/>
                <a:latin typeface="Courier Prime Code, Consolas, Monaco,  Courier New"/>
              </a:rPr>
              <a:t>varchar2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(</a:t>
            </a:r>
            <a:r>
              <a:rPr lang="en-US" b="0" dirty="0">
                <a:solidFill>
                  <a:srgbClr val="D8B7FD"/>
                </a:solidFill>
                <a:effectLst/>
                <a:latin typeface="Courier Prime Code, Consolas, Monaco,  Courier New"/>
              </a:rPr>
              <a:t>50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)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NOT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NULL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,</a:t>
            </a:r>
            <a:endParaRPr lang="en-US" b="0" dirty="0">
              <a:solidFill>
                <a:srgbClr val="F5F2F8"/>
              </a:solidFill>
              <a:effectLst/>
              <a:latin typeface="Courier Prime Code, Consolas, Monaco,  Courier New"/>
            </a:endParaRPr>
          </a:p>
          <a:p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 </a:t>
            </a:r>
            <a:r>
              <a:rPr lang="en-US" b="0" dirty="0">
                <a:solidFill>
                  <a:srgbClr val="E15D97"/>
                </a:solidFill>
                <a:effectLst/>
                <a:latin typeface="Courier Prime Code, Consolas, Monaco,  Courier New"/>
              </a:rPr>
              <a:t>constraint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0" dirty="0" err="1">
                <a:solidFill>
                  <a:srgbClr val="9B5FE0"/>
                </a:solidFill>
                <a:effectLst/>
                <a:latin typeface="Courier Prime Code, Consolas, Monaco,  Courier New"/>
              </a:rPr>
              <a:t>pk_government_program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primary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</a:t>
            </a:r>
            <a:r>
              <a:rPr lang="en-US" b="1" dirty="0">
                <a:solidFill>
                  <a:srgbClr val="FF58AB"/>
                </a:solidFill>
                <a:effectLst/>
                <a:latin typeface="Courier Prime Code, Consolas, Monaco,  Courier New"/>
              </a:rPr>
              <a:t>key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 (</a:t>
            </a:r>
            <a:r>
              <a:rPr lang="en-US" b="0" dirty="0" err="1">
                <a:solidFill>
                  <a:srgbClr val="9B5FE0"/>
                </a:solidFill>
                <a:effectLst/>
                <a:latin typeface="Courier Prime Code, Consolas, Monaco,  Courier New"/>
              </a:rPr>
              <a:t>program_id</a:t>
            </a:r>
            <a:r>
              <a:rPr lang="en-US" b="0" dirty="0">
                <a:solidFill>
                  <a:srgbClr val="9B5FE0"/>
                </a:solidFill>
                <a:effectLst/>
                <a:latin typeface="Courier Prime Code, Consolas, Monaco,  Courier New"/>
              </a:rPr>
              <a:t>)</a:t>
            </a:r>
            <a:endParaRPr lang="en-US" b="0" dirty="0">
              <a:solidFill>
                <a:srgbClr val="F5F2F8"/>
              </a:solidFill>
              <a:effectLst/>
              <a:latin typeface="Courier Prime Code, Consolas, Monaco,  Courier New"/>
            </a:endParaRPr>
          </a:p>
          <a:p>
            <a:r>
              <a:rPr lang="en-US" b="0">
                <a:solidFill>
                  <a:srgbClr val="9B5FE0"/>
                </a:solidFill>
                <a:effectLst/>
                <a:latin typeface="Courier Prime Code, Consolas, Monaco,  Courier New"/>
              </a:rPr>
              <a:t>);</a:t>
            </a:r>
            <a:endParaRPr lang="en-US" b="0">
              <a:solidFill>
                <a:srgbClr val="F5F2F8"/>
              </a:solidFill>
              <a:effectLst/>
              <a:latin typeface="Courier Prime Code, Consolas, Monaco,  Courier New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7124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515</Words>
  <Application>Microsoft Office PowerPoint</Application>
  <PresentationFormat>Widescreen</PresentationFormat>
  <Paragraphs>174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Century Gothic</vt:lpstr>
      <vt:lpstr>Courier Prime Code, Consolas, Monaco,  Courier New</vt:lpstr>
      <vt:lpstr>Wingdings 3</vt:lpstr>
      <vt:lpstr>Ion</vt:lpstr>
      <vt:lpstr>Database Management Systems</vt:lpstr>
      <vt:lpstr>Introduction</vt:lpstr>
      <vt:lpstr>Outline </vt:lpstr>
      <vt:lpstr>PowerPoint Presentation</vt:lpstr>
      <vt:lpstr>Business Requirements</vt:lpstr>
      <vt:lpstr>Admin Priveleges</vt:lpstr>
      <vt:lpstr>D A T A B A S E  M O D E L</vt:lpstr>
      <vt:lpstr>RELATIONSHIP MATRIX</vt:lpstr>
      <vt:lpstr>SQL</vt:lpstr>
      <vt:lpstr>MongoDB</vt:lpstr>
      <vt:lpstr>Further Review</vt:lpstr>
      <vt:lpstr>Thank You!  Please Ask if You Have Any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Management Systems</dc:title>
  <dc:creator>Ahmed Ud Din Areesha Ahmed</dc:creator>
  <cp:lastModifiedBy>Abdulla Mohammed Alameri</cp:lastModifiedBy>
  <cp:revision>6</cp:revision>
  <dcterms:created xsi:type="dcterms:W3CDTF">2020-11-23T22:00:20Z</dcterms:created>
  <dcterms:modified xsi:type="dcterms:W3CDTF">2020-11-24T13:16:03Z</dcterms:modified>
</cp:coreProperties>
</file>

<file path=docProps/thumbnail.jpeg>
</file>